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8288000" cy="10287000"/>
  <p:notesSz cx="7010400" cy="9296400"/>
  <p:embeddedFontLst>
    <p:embeddedFont>
      <p:font typeface="Aileron" panose="020B0604020202020204" charset="0"/>
      <p:regular r:id="rId21"/>
    </p:embeddedFont>
    <p:embeddedFont>
      <p:font typeface="Aileron Bold" panose="020B0604020202020204" charset="0"/>
      <p:regular r:id="rId22"/>
    </p:embeddedFont>
    <p:embeddedFont>
      <p:font typeface="Aileron Italics" panose="020B0604020202020204" charset="0"/>
      <p:regular r:id="rId23"/>
    </p:embeddedFont>
    <p:embeddedFont>
      <p:font typeface="Handelson Three"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4818" autoAdjust="0"/>
  </p:normalViewPr>
  <p:slideViewPr>
    <p:cSldViewPr>
      <p:cViewPr varScale="1">
        <p:scale>
          <a:sx n="50" d="100"/>
          <a:sy n="50" d="100"/>
        </p:scale>
        <p:origin x="1914"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389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19163" y="831850"/>
            <a:ext cx="4640262"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615266"/>
            <a:ext cx="5686213" cy="3132695"/>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
        <p:nvSpPr>
          <p:cNvPr id="6" name="Footer Placeholder 5"/>
          <p:cNvSpPr>
            <a:spLocks noGrp="1"/>
          </p:cNvSpPr>
          <p:nvPr>
            <p:ph type="ftr" sz="quarter" idx="4"/>
          </p:nvPr>
        </p:nvSpPr>
        <p:spPr>
          <a:xfrm>
            <a:off x="36189" y="8676641"/>
            <a:ext cx="2494209" cy="347002"/>
          </a:xfrm>
          <a:prstGeom prst="rect">
            <a:avLst/>
          </a:prstGeom>
        </p:spPr>
        <p:txBody>
          <a:bodyPr vert="horz" lIns="93177" tIns="46589" rIns="93177" bIns="46589" rtlCol="0" anchor="b"/>
          <a:lstStyle>
            <a:lvl1pPr algn="l">
              <a:defRPr sz="1200"/>
            </a:lvl1pPr>
          </a:lstStyle>
          <a:p>
            <a:endParaRPr lang="cs-CZ" dirty="0"/>
          </a:p>
        </p:txBody>
      </p:sp>
      <p:sp>
        <p:nvSpPr>
          <p:cNvPr id="7" name="Slide Number Placeholder 6"/>
          <p:cNvSpPr>
            <a:spLocks noGrp="1"/>
          </p:cNvSpPr>
          <p:nvPr>
            <p:ph type="sldNum" sz="quarter" idx="5"/>
          </p:nvPr>
        </p:nvSpPr>
        <p:spPr>
          <a:xfrm>
            <a:off x="4360405" y="8676640"/>
            <a:ext cx="2494209" cy="347002"/>
          </a:xfrm>
          <a:prstGeom prst="rect">
            <a:avLst/>
          </a:prstGeom>
        </p:spPr>
        <p:txBody>
          <a:bodyPr vert="horz" lIns="93177" tIns="46589" rIns="93177" bIns="46589"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46150" y="608013"/>
            <a:ext cx="4641850" cy="2611437"/>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7"/>
            <a:ext cx="7477760" cy="3132695"/>
          </a:xfrm>
          <a:prstGeom prst="rect">
            <a:avLst/>
          </a:prstGeom>
        </p:spPr>
        <p:txBody>
          <a:bodyPr vert="horz" lIns="93177" tIns="46589" rIns="93177" bIns="46589" rtlCol="0"/>
          <a:lstStyle/>
          <a:p>
            <a:r>
              <a:rPr lang="en-US" dirty="0"/>
              <a:t>Welcome to my presentation!</a:t>
            </a:r>
          </a:p>
        </p:txBody>
      </p:sp>
      <p:sp>
        <p:nvSpPr>
          <p:cNvPr id="6" name="Footer Placeholder 5"/>
          <p:cNvSpPr>
            <a:spLocks noGrp="1"/>
          </p:cNvSpPr>
          <p:nvPr>
            <p:ph type="ftr" sz="quarter" idx="4"/>
          </p:nvPr>
        </p:nvSpPr>
        <p:spPr>
          <a:xfrm>
            <a:off x="934720" y="6610775"/>
            <a:ext cx="3115733" cy="347002"/>
          </a:xfrm>
          <a:prstGeom prst="rect">
            <a:avLst/>
          </a:prstGeom>
        </p:spPr>
        <p:txBody>
          <a:bodyPr vert="horz" lIns="93177" tIns="46589" rIns="93177" bIns="46589" rtlCol="0" anchor="b"/>
          <a:lstStyle>
            <a:lvl1pPr algn="l">
              <a:defRPr sz="1200"/>
            </a:lvl1pPr>
          </a:lstStyle>
          <a:p>
            <a:r>
              <a:rPr lang="cs-CZ" dirty="0"/>
              <a:t>‹#›</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47738" y="465138"/>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7"/>
            <a:ext cx="5374640" cy="4828963"/>
          </a:xfrm>
          <a:prstGeom prst="rect">
            <a:avLst/>
          </a:prstGeom>
        </p:spPr>
        <p:txBody>
          <a:bodyPr vert="horz" lIns="93177" tIns="46589" rIns="93177" bIns="46589" rtlCol="0"/>
          <a:lstStyle/>
          <a:p>
            <a:r>
              <a:rPr lang="en-US" dirty="0"/>
              <a:t>There are several ways that using labels in Rayyan can help you throughout the scoping review process.</a:t>
            </a:r>
          </a:p>
          <a:p>
            <a:endParaRPr lang="en-US" dirty="0"/>
          </a:p>
          <a:p>
            <a:r>
              <a:rPr lang="en-US" dirty="0"/>
              <a:t>* I learned about Maybe with one of my first reviews. It may be helpful to your team to mark something Maybe in order to imply that it may not fit the parameters, but it can throw off your math for rounds of exclusion. Using labels to track what is included and excluded in each round can make sure you know the math.</a:t>
            </a:r>
          </a:p>
          <a:p>
            <a:endParaRPr lang="en-US" dirty="0"/>
          </a:p>
          <a:p>
            <a:r>
              <a:rPr lang="en-US" dirty="0"/>
              <a:t>I know exactly how many were excluded from and included for full text review through the labels. Note that I'm very careful with the wording for the labels so that I can distinguish between what's excluded during the title/abstract round and what's excluded during the full text round.</a:t>
            </a:r>
          </a:p>
        </p:txBody>
      </p:sp>
      <p:sp>
        <p:nvSpPr>
          <p:cNvPr id="8" name="Footer Placeholder 5">
            <a:extLst>
              <a:ext uri="{FF2B5EF4-FFF2-40B4-BE49-F238E27FC236}">
                <a16:creationId xmlns:a16="http://schemas.microsoft.com/office/drawing/2014/main" id="{B8544566-18FC-2567-AB9C-CC4C614D48FF}"/>
              </a:ext>
            </a:extLst>
          </p:cNvPr>
          <p:cNvSpPr>
            <a:spLocks noGrp="1"/>
          </p:cNvSpPr>
          <p:nvPr>
            <p:ph type="ftr" sz="quarter" idx="4"/>
          </p:nvPr>
        </p:nvSpPr>
        <p:spPr>
          <a:xfrm>
            <a:off x="934720" y="8174699"/>
            <a:ext cx="3115733" cy="347002"/>
          </a:xfrm>
          <a:prstGeom prst="rect">
            <a:avLst/>
          </a:prstGeom>
        </p:spPr>
        <p:txBody>
          <a:bodyPr vert="horz" lIns="93177" tIns="46589" rIns="93177" bIns="46589" rtlCol="0" anchor="b"/>
          <a:lstStyle>
            <a:lvl1pPr algn="l">
              <a:defRPr sz="1200"/>
            </a:lvl1pPr>
          </a:lstStyle>
          <a:p>
            <a:r>
              <a:rPr lang="cs-CZ" dirty="0"/>
              <a:t>‹#›</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47738" y="34925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7"/>
            <a:ext cx="5374640" cy="3899323"/>
          </a:xfrm>
          <a:prstGeom prst="rect">
            <a:avLst/>
          </a:prstGeom>
        </p:spPr>
        <p:txBody>
          <a:bodyPr vert="horz" lIns="93177" tIns="46589" rIns="93177" bIns="46589" rtlCol="0"/>
          <a:lstStyle/>
          <a:p>
            <a:r>
              <a:rPr lang="en-US" dirty="0"/>
              <a:t>* Tracking information is exceptionally important as the rounds of exclusion for a scoping review can be months or years before a manuscript is written. Because one of my teams tracked their reasons for exclusion from the very beginning, I was able to put together their PRISMA flow chart and write the reasons excluded without having to ask the team for more information. It had been documented more than a year before we began working on the manuscript.</a:t>
            </a:r>
          </a:p>
          <a:p>
            <a:endParaRPr lang="en-US" dirty="0"/>
          </a:p>
          <a:p>
            <a:r>
              <a:rPr lang="en-US" dirty="0"/>
              <a:t>Rayyan also offers the option to enter reasons for exclusion, which you can see below the list of Labels. This can also be filtered, but cannot be exported, which is why I recommend using the labels. </a:t>
            </a:r>
          </a:p>
        </p:txBody>
      </p:sp>
      <p:sp>
        <p:nvSpPr>
          <p:cNvPr id="8" name="Footer Placeholder 5">
            <a:extLst>
              <a:ext uri="{FF2B5EF4-FFF2-40B4-BE49-F238E27FC236}">
                <a16:creationId xmlns:a16="http://schemas.microsoft.com/office/drawing/2014/main" id="{1F24C223-2526-1C1A-3033-3A699F10171A}"/>
              </a:ext>
            </a:extLst>
          </p:cNvPr>
          <p:cNvSpPr>
            <a:spLocks noGrp="1"/>
          </p:cNvSpPr>
          <p:nvPr>
            <p:ph type="ftr" sz="quarter" idx="4"/>
          </p:nvPr>
        </p:nvSpPr>
        <p:spPr>
          <a:xfrm>
            <a:off x="934720" y="7709879"/>
            <a:ext cx="3115733" cy="347002"/>
          </a:xfrm>
          <a:prstGeom prst="rect">
            <a:avLst/>
          </a:prstGeom>
        </p:spPr>
        <p:txBody>
          <a:bodyPr vert="horz" lIns="93177" tIns="46589" rIns="93177" bIns="46589" rtlCol="0" anchor="b"/>
          <a:lstStyle>
            <a:lvl1pPr algn="l">
              <a:defRPr sz="1200"/>
            </a:lvl1pPr>
          </a:lstStyle>
          <a:p>
            <a:r>
              <a:rPr lang="cs-CZ" dirty="0"/>
              <a:t>‹#›</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47738"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7"/>
            <a:ext cx="5452533" cy="3132695"/>
          </a:xfrm>
          <a:prstGeom prst="rect">
            <a:avLst/>
          </a:prstGeom>
        </p:spPr>
        <p:txBody>
          <a:bodyPr vert="horz" lIns="93177" tIns="46589" rIns="93177" bIns="46589" rtlCol="0"/>
          <a:lstStyle/>
          <a:p>
            <a:r>
              <a:rPr lang="en-US" dirty="0"/>
              <a:t>* Speaking of exporting, because labels can be used to export information, they make team updates a snap. Here are the titles we've included in the study. Here are the titles in conflict during your full text round of review. You don't need to hunt and peck for the information; it's right there and easily accessible.</a:t>
            </a:r>
          </a:p>
          <a:p>
            <a:endParaRPr lang="en-US" dirty="0"/>
          </a:p>
          <a:p>
            <a:r>
              <a:rPr lang="en-US" dirty="0"/>
              <a:t>Here, I've filtered my results for the label "include for study". I can see the total for that label in both the filters column under labels on the right of the screen, and in the header toward the top left of the screen. </a:t>
            </a:r>
          </a:p>
        </p:txBody>
      </p:sp>
      <p:sp>
        <p:nvSpPr>
          <p:cNvPr id="8" name="Footer Placeholder 5">
            <a:extLst>
              <a:ext uri="{FF2B5EF4-FFF2-40B4-BE49-F238E27FC236}">
                <a16:creationId xmlns:a16="http://schemas.microsoft.com/office/drawing/2014/main" id="{F0C36799-A988-F361-4986-67DCB91B0276}"/>
              </a:ext>
            </a:extLst>
          </p:cNvPr>
          <p:cNvSpPr>
            <a:spLocks noGrp="1"/>
          </p:cNvSpPr>
          <p:nvPr>
            <p:ph type="ftr" sz="quarter" idx="4"/>
          </p:nvPr>
        </p:nvSpPr>
        <p:spPr>
          <a:xfrm>
            <a:off x="934720" y="6610775"/>
            <a:ext cx="3115733" cy="347002"/>
          </a:xfrm>
          <a:prstGeom prst="rect">
            <a:avLst/>
          </a:prstGeom>
        </p:spPr>
        <p:txBody>
          <a:bodyPr vert="horz" lIns="93177" tIns="46589" rIns="93177" bIns="46589" rtlCol="0" anchor="b"/>
          <a:lstStyle>
            <a:lvl1pPr algn="l">
              <a:defRPr sz="1200"/>
            </a:lvl1pPr>
          </a:lstStyle>
          <a:p>
            <a:r>
              <a:rPr lang="cs-CZ" dirty="0"/>
              <a:t>‹#›</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47738" y="522288"/>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7"/>
            <a:ext cx="5296747" cy="3132695"/>
          </a:xfrm>
          <a:prstGeom prst="rect">
            <a:avLst/>
          </a:prstGeom>
        </p:spPr>
        <p:txBody>
          <a:bodyPr vert="horz" lIns="93177" tIns="46589" rIns="93177" bIns="46589" rtlCol="0"/>
          <a:lstStyle/>
          <a:p>
            <a:r>
              <a:rPr lang="en-US" dirty="0"/>
              <a:t>Exporting isn't completely intuitive... Toward the upper right, there are three dots. If you click on them...</a:t>
            </a:r>
          </a:p>
        </p:txBody>
      </p:sp>
      <p:sp>
        <p:nvSpPr>
          <p:cNvPr id="8" name="Footer Placeholder 5">
            <a:extLst>
              <a:ext uri="{FF2B5EF4-FFF2-40B4-BE49-F238E27FC236}">
                <a16:creationId xmlns:a16="http://schemas.microsoft.com/office/drawing/2014/main" id="{B64C838A-E794-96D2-7BA4-2989F935810A}"/>
              </a:ext>
            </a:extLst>
          </p:cNvPr>
          <p:cNvSpPr>
            <a:spLocks noGrp="1"/>
          </p:cNvSpPr>
          <p:nvPr>
            <p:ph type="ftr" sz="quarter" idx="4"/>
          </p:nvPr>
        </p:nvSpPr>
        <p:spPr>
          <a:xfrm>
            <a:off x="934720" y="6610775"/>
            <a:ext cx="3115733" cy="347002"/>
          </a:xfrm>
          <a:prstGeom prst="rect">
            <a:avLst/>
          </a:prstGeom>
        </p:spPr>
        <p:txBody>
          <a:bodyPr vert="horz" lIns="93177" tIns="46589" rIns="93177" bIns="46589" rtlCol="0" anchor="b"/>
          <a:lstStyle>
            <a:lvl1pPr algn="l">
              <a:defRPr sz="1200"/>
            </a:lvl1pPr>
          </a:lstStyle>
          <a:p>
            <a:r>
              <a:rPr lang="cs-CZ" dirty="0"/>
              <a:t>‹#›</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47738"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7"/>
            <a:ext cx="5374640" cy="3132695"/>
          </a:xfrm>
          <a:prstGeom prst="rect">
            <a:avLst/>
          </a:prstGeom>
        </p:spPr>
        <p:txBody>
          <a:bodyPr vert="horz" lIns="93177" tIns="46589" rIns="93177" bIns="46589" rtlCol="0"/>
          <a:lstStyle/>
          <a:p>
            <a:r>
              <a:rPr lang="en-US" dirty="0"/>
              <a:t>You'll get the option to export either all of the titles in that tab, or your filtered results. Any label can be filtered in order to export; it's the biggest reason I use them for my reviews.</a:t>
            </a:r>
          </a:p>
        </p:txBody>
      </p:sp>
      <p:sp>
        <p:nvSpPr>
          <p:cNvPr id="8" name="Footer Placeholder 5">
            <a:extLst>
              <a:ext uri="{FF2B5EF4-FFF2-40B4-BE49-F238E27FC236}">
                <a16:creationId xmlns:a16="http://schemas.microsoft.com/office/drawing/2014/main" id="{80EB9F66-09AC-0EFE-AA52-4ED12FDE9E34}"/>
              </a:ext>
            </a:extLst>
          </p:cNvPr>
          <p:cNvSpPr>
            <a:spLocks noGrp="1"/>
          </p:cNvSpPr>
          <p:nvPr>
            <p:ph type="ftr" sz="quarter" idx="4"/>
          </p:nvPr>
        </p:nvSpPr>
        <p:spPr>
          <a:xfrm>
            <a:off x="934720" y="6610775"/>
            <a:ext cx="3115733" cy="347002"/>
          </a:xfrm>
          <a:prstGeom prst="rect">
            <a:avLst/>
          </a:prstGeom>
        </p:spPr>
        <p:txBody>
          <a:bodyPr vert="horz" lIns="93177" tIns="46589" rIns="93177" bIns="46589" rtlCol="0" anchor="b"/>
          <a:lstStyle>
            <a:lvl1pPr algn="l">
              <a:defRPr sz="1200"/>
            </a:lvl1pPr>
          </a:lstStyle>
          <a:p>
            <a:r>
              <a:rPr lang="cs-CZ" dirty="0"/>
              <a:t>‹#›</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47738"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7"/>
            <a:ext cx="5218853" cy="3132695"/>
          </a:xfrm>
          <a:prstGeom prst="rect">
            <a:avLst/>
          </a:prstGeom>
        </p:spPr>
        <p:txBody>
          <a:bodyPr vert="horz" lIns="93177" tIns="46589" rIns="93177" bIns="46589" rtlCol="0"/>
          <a:lstStyle/>
          <a:p>
            <a:r>
              <a:rPr lang="en-US" dirty="0"/>
              <a:t>* And, finally, in that vein, I have a team using labels to track concepts for their data extraction. They are looking for articles that relate to the Model of Human Occupations, an OT theory. You can see that they've been adding labels for themes like health and wellbeing to help with when they're ready for data extraction.</a:t>
            </a:r>
          </a:p>
        </p:txBody>
      </p:sp>
      <p:sp>
        <p:nvSpPr>
          <p:cNvPr id="8" name="Footer Placeholder 5">
            <a:extLst>
              <a:ext uri="{FF2B5EF4-FFF2-40B4-BE49-F238E27FC236}">
                <a16:creationId xmlns:a16="http://schemas.microsoft.com/office/drawing/2014/main" id="{0B353194-063F-77B9-9D36-09F650F83D0A}"/>
              </a:ext>
            </a:extLst>
          </p:cNvPr>
          <p:cNvSpPr>
            <a:spLocks noGrp="1"/>
          </p:cNvSpPr>
          <p:nvPr>
            <p:ph type="ftr" sz="quarter" idx="4"/>
          </p:nvPr>
        </p:nvSpPr>
        <p:spPr>
          <a:xfrm>
            <a:off x="934720" y="6610775"/>
            <a:ext cx="3115733" cy="347002"/>
          </a:xfrm>
          <a:prstGeom prst="rect">
            <a:avLst/>
          </a:prstGeom>
        </p:spPr>
        <p:txBody>
          <a:bodyPr vert="horz" lIns="93177" tIns="46589" rIns="93177" bIns="46589" rtlCol="0" anchor="b"/>
          <a:lstStyle>
            <a:lvl1pPr algn="l">
              <a:defRPr sz="1200"/>
            </a:lvl1pPr>
          </a:lstStyle>
          <a:p>
            <a:r>
              <a:rPr lang="cs-CZ" dirty="0"/>
              <a:t>‹#›</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47738"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7"/>
            <a:ext cx="5374640" cy="3132695"/>
          </a:xfrm>
          <a:prstGeom prst="rect">
            <a:avLst/>
          </a:prstGeom>
        </p:spPr>
        <p:txBody>
          <a:bodyPr vert="horz" lIns="93177" tIns="46589" rIns="93177" bIns="46589" rtlCol="0"/>
          <a:lstStyle/>
          <a:p>
            <a:r>
              <a:rPr lang="en-US" dirty="0"/>
              <a:t>To summarize, there are several ways that using labels can simplify your process when using Rayyan for a scoping review.</a:t>
            </a:r>
          </a:p>
        </p:txBody>
      </p:sp>
      <p:sp>
        <p:nvSpPr>
          <p:cNvPr id="8" name="Footer Placeholder 5">
            <a:extLst>
              <a:ext uri="{FF2B5EF4-FFF2-40B4-BE49-F238E27FC236}">
                <a16:creationId xmlns:a16="http://schemas.microsoft.com/office/drawing/2014/main" id="{1FF94507-B7AB-1F56-2562-42B0CF83C604}"/>
              </a:ext>
            </a:extLst>
          </p:cNvPr>
          <p:cNvSpPr>
            <a:spLocks noGrp="1"/>
          </p:cNvSpPr>
          <p:nvPr>
            <p:ph type="ftr" sz="quarter" idx="4"/>
          </p:nvPr>
        </p:nvSpPr>
        <p:spPr>
          <a:xfrm>
            <a:off x="934720" y="6610775"/>
            <a:ext cx="3115733" cy="347002"/>
          </a:xfrm>
          <a:prstGeom prst="rect">
            <a:avLst/>
          </a:prstGeom>
        </p:spPr>
        <p:txBody>
          <a:bodyPr vert="horz" lIns="93177" tIns="46589" rIns="93177" bIns="46589" rtlCol="0" anchor="b"/>
          <a:lstStyle>
            <a:lvl1pPr algn="l">
              <a:defRPr sz="1200"/>
            </a:lvl1pPr>
          </a:lstStyle>
          <a:p>
            <a:r>
              <a:rPr lang="cs-CZ" dirty="0"/>
              <a:t>‹#›</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47738"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7"/>
            <a:ext cx="5218853" cy="3132695"/>
          </a:xfrm>
          <a:prstGeom prst="rect">
            <a:avLst/>
          </a:prstGeom>
        </p:spPr>
        <p:txBody>
          <a:bodyPr vert="horz" lIns="93177" tIns="46589" rIns="93177" bIns="46589" rtlCol="0"/>
          <a:lstStyle/>
          <a:p>
            <a:r>
              <a:rPr lang="en-US" dirty="0"/>
              <a:t>Doing a scoping review is a process, a long one. It takes time to develop your own preferences, and you may find new ways to simplify how you do them.</a:t>
            </a:r>
          </a:p>
          <a:p>
            <a:endParaRPr lang="en-US" dirty="0"/>
          </a:p>
          <a:p>
            <a:r>
              <a:rPr lang="en-US" dirty="0"/>
              <a:t>If you've got a tip to share, I'd love to hear it!</a:t>
            </a:r>
          </a:p>
        </p:txBody>
      </p:sp>
      <p:sp>
        <p:nvSpPr>
          <p:cNvPr id="8" name="Footer Placeholder 5">
            <a:extLst>
              <a:ext uri="{FF2B5EF4-FFF2-40B4-BE49-F238E27FC236}">
                <a16:creationId xmlns:a16="http://schemas.microsoft.com/office/drawing/2014/main" id="{074547B8-9975-E657-6CAB-D8983DE0C6A7}"/>
              </a:ext>
            </a:extLst>
          </p:cNvPr>
          <p:cNvSpPr>
            <a:spLocks noGrp="1"/>
          </p:cNvSpPr>
          <p:nvPr>
            <p:ph type="ftr" sz="quarter" idx="4"/>
          </p:nvPr>
        </p:nvSpPr>
        <p:spPr>
          <a:xfrm>
            <a:off x="934720" y="6610774"/>
            <a:ext cx="3115733" cy="347002"/>
          </a:xfrm>
          <a:prstGeom prst="rect">
            <a:avLst/>
          </a:prstGeom>
        </p:spPr>
        <p:txBody>
          <a:bodyPr vert="horz" lIns="93177" tIns="46589" rIns="93177" bIns="46589" rtlCol="0" anchor="b"/>
          <a:lstStyle>
            <a:lvl1pPr algn="l">
              <a:defRPr sz="1200"/>
            </a:lvl1pPr>
          </a:lstStyle>
          <a:p>
            <a:r>
              <a:rPr lang="cs-CZ" dirty="0"/>
              <a:t>‹#›</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44563" y="504825"/>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7"/>
            <a:ext cx="7477760" cy="3132695"/>
          </a:xfrm>
          <a:prstGeom prst="rect">
            <a:avLst/>
          </a:prstGeom>
        </p:spPr>
        <p:txBody>
          <a:bodyPr vert="horz" lIns="93177" tIns="46589" rIns="93177" bIns="46589" rtlCol="0"/>
          <a:lstStyle/>
          <a:p>
            <a:r>
              <a:rPr lang="en-US"/>
              <a:t>Questions?</a:t>
            </a:r>
          </a:p>
        </p:txBody>
      </p:sp>
      <p:sp>
        <p:nvSpPr>
          <p:cNvPr id="8" name="Footer Placeholder 5">
            <a:extLst>
              <a:ext uri="{FF2B5EF4-FFF2-40B4-BE49-F238E27FC236}">
                <a16:creationId xmlns:a16="http://schemas.microsoft.com/office/drawing/2014/main" id="{FA5764EF-ECA1-4DEB-1798-EE3BAD201C73}"/>
              </a:ext>
            </a:extLst>
          </p:cNvPr>
          <p:cNvSpPr>
            <a:spLocks noGrp="1"/>
          </p:cNvSpPr>
          <p:nvPr>
            <p:ph type="ftr" sz="quarter" idx="4"/>
          </p:nvPr>
        </p:nvSpPr>
        <p:spPr>
          <a:xfrm>
            <a:off x="934720" y="6610775"/>
            <a:ext cx="3115733" cy="347002"/>
          </a:xfrm>
          <a:prstGeom prst="rect">
            <a:avLst/>
          </a:prstGeom>
        </p:spPr>
        <p:txBody>
          <a:bodyPr vert="horz" lIns="93177" tIns="46589" rIns="93177" bIns="46589" rtlCol="0" anchor="b"/>
          <a:lstStyle>
            <a:lvl1pPr algn="l">
              <a:defRPr sz="1200"/>
            </a:lvl1pPr>
          </a:lstStyle>
          <a:p>
            <a:r>
              <a:rPr lang="cs-CZ" dirty="0"/>
              <a:t>‹#›</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47738" y="522288"/>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7"/>
            <a:ext cx="5140960" cy="3132695"/>
          </a:xfrm>
          <a:prstGeom prst="rect">
            <a:avLst/>
          </a:prstGeom>
        </p:spPr>
        <p:txBody>
          <a:bodyPr vert="horz" lIns="93177" tIns="46589" rIns="93177" bIns="46589" rtlCol="0"/>
          <a:lstStyle/>
          <a:p>
            <a:r>
              <a:rPr lang="en-US" dirty="0"/>
              <a:t>I've been working as a health sciences librarian for more than three years now. At TWU, our OT faculty and PhD students often work on scoping reviews.</a:t>
            </a:r>
          </a:p>
        </p:txBody>
      </p:sp>
      <p:sp>
        <p:nvSpPr>
          <p:cNvPr id="6" name="Footer Placeholder 5"/>
          <p:cNvSpPr>
            <a:spLocks noGrp="1"/>
          </p:cNvSpPr>
          <p:nvPr>
            <p:ph type="ftr" sz="quarter" idx="4"/>
          </p:nvPr>
        </p:nvSpPr>
        <p:spPr>
          <a:xfrm>
            <a:off x="934720" y="6610775"/>
            <a:ext cx="3115733" cy="347002"/>
          </a:xfrm>
          <a:prstGeom prst="rect">
            <a:avLst/>
          </a:prstGeom>
        </p:spPr>
        <p:txBody>
          <a:bodyPr vert="horz" lIns="93177" tIns="46589" rIns="93177" bIns="46589" rtlCol="0" anchor="b"/>
          <a:lstStyle>
            <a:lvl1pPr algn="l">
              <a:defRPr sz="1200"/>
            </a:lvl1pPr>
          </a:lstStyle>
          <a:p>
            <a:r>
              <a:rPr lang="cs-CZ" dirty="0"/>
              <a:t>‹#›</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47738"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7"/>
            <a:ext cx="5140960" cy="3132695"/>
          </a:xfrm>
          <a:prstGeom prst="rect">
            <a:avLst/>
          </a:prstGeom>
        </p:spPr>
        <p:txBody>
          <a:bodyPr vert="horz" lIns="93177" tIns="46589" rIns="93177" bIns="46589" rtlCol="0"/>
          <a:lstStyle/>
          <a:p>
            <a:r>
              <a:rPr lang="en-US" dirty="0"/>
              <a:t>Since I began working on these in 2022, I've been an author on 2 published scoping reviews, and I'm currently a part of two teams that are in the data extraction/ manuscript writing phase and a third that was just submitted for publication.</a:t>
            </a:r>
          </a:p>
          <a:p>
            <a:endParaRPr lang="en-US" dirty="0"/>
          </a:p>
          <a:p>
            <a:r>
              <a:rPr lang="en-US" dirty="0"/>
              <a:t>All of this is to say that I've been learning as I work on each one, building my process to make it easier for everyone on the team.</a:t>
            </a:r>
          </a:p>
        </p:txBody>
      </p:sp>
      <p:sp>
        <p:nvSpPr>
          <p:cNvPr id="6" name="Footer Placeholder 5"/>
          <p:cNvSpPr>
            <a:spLocks noGrp="1"/>
          </p:cNvSpPr>
          <p:nvPr>
            <p:ph type="ftr" sz="quarter" idx="4"/>
          </p:nvPr>
        </p:nvSpPr>
        <p:spPr>
          <a:xfrm>
            <a:off x="934720" y="6610775"/>
            <a:ext cx="3115733" cy="347002"/>
          </a:xfrm>
          <a:prstGeom prst="rect">
            <a:avLst/>
          </a:prstGeom>
        </p:spPr>
        <p:txBody>
          <a:bodyPr vert="horz" lIns="93177" tIns="46589" rIns="93177" bIns="46589" rtlCol="0" anchor="b"/>
          <a:lstStyle>
            <a:lvl1pPr algn="l">
              <a:defRPr sz="1200"/>
            </a:lvl1pPr>
          </a:lstStyle>
          <a:p>
            <a:r>
              <a:rPr lang="cs-CZ" dirty="0"/>
              <a:t>‹#›</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69963" y="561975"/>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7"/>
            <a:ext cx="5140960" cy="3132695"/>
          </a:xfrm>
          <a:prstGeom prst="rect">
            <a:avLst/>
          </a:prstGeom>
        </p:spPr>
        <p:txBody>
          <a:bodyPr vert="horz" lIns="93177" tIns="46589" rIns="93177" bIns="46589" rtlCol="0"/>
          <a:lstStyle/>
          <a:p>
            <a:r>
              <a:rPr lang="en-US" dirty="0"/>
              <a:t>So, what is Rayyan? It's one of several online managers for systematic and scoping reviews. The main feature most focus on is that there is a free version with most of the benefits of the paid accounts.</a:t>
            </a:r>
          </a:p>
          <a:p>
            <a:endParaRPr lang="en-US" dirty="0"/>
          </a:p>
          <a:p>
            <a:r>
              <a:rPr lang="en-US" dirty="0"/>
              <a:t>If you haven't tried it in a while, this is what it used to look like...</a:t>
            </a:r>
          </a:p>
        </p:txBody>
      </p:sp>
      <p:sp>
        <p:nvSpPr>
          <p:cNvPr id="6" name="Footer Placeholder 5"/>
          <p:cNvSpPr>
            <a:spLocks noGrp="1"/>
          </p:cNvSpPr>
          <p:nvPr>
            <p:ph type="ftr" sz="quarter" idx="4"/>
          </p:nvPr>
        </p:nvSpPr>
        <p:spPr>
          <a:xfrm>
            <a:off x="957439" y="6610775"/>
            <a:ext cx="3093014" cy="347002"/>
          </a:xfrm>
          <a:prstGeom prst="rect">
            <a:avLst/>
          </a:prstGeom>
        </p:spPr>
        <p:txBody>
          <a:bodyPr vert="horz" lIns="93177" tIns="46589" rIns="93177" bIns="46589" rtlCol="0" anchor="b"/>
          <a:lstStyle>
            <a:lvl1pPr algn="l">
              <a:defRPr sz="1200"/>
            </a:lvl1pPr>
          </a:lstStyle>
          <a:p>
            <a:r>
              <a:rPr lang="cs-CZ" dirty="0"/>
              <a:t>‹#›</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47738" y="522288"/>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7"/>
            <a:ext cx="5452533" cy="3132695"/>
          </a:xfrm>
          <a:prstGeom prst="rect">
            <a:avLst/>
          </a:prstGeom>
        </p:spPr>
        <p:txBody>
          <a:bodyPr vert="horz" lIns="93177" tIns="46589" rIns="93177" bIns="46589" rtlCol="0"/>
          <a:lstStyle/>
          <a:p>
            <a:r>
              <a:rPr lang="en-US" dirty="0"/>
              <a:t>But the newer version has a better and more modern interface, along with several new features...</a:t>
            </a:r>
          </a:p>
        </p:txBody>
      </p:sp>
      <p:sp>
        <p:nvSpPr>
          <p:cNvPr id="6" name="Footer Placeholder 5"/>
          <p:cNvSpPr>
            <a:spLocks noGrp="1"/>
          </p:cNvSpPr>
          <p:nvPr>
            <p:ph type="ftr" sz="quarter" idx="4"/>
          </p:nvPr>
        </p:nvSpPr>
        <p:spPr>
          <a:xfrm>
            <a:off x="934720" y="6610775"/>
            <a:ext cx="3115733" cy="347002"/>
          </a:xfrm>
          <a:prstGeom prst="rect">
            <a:avLst/>
          </a:prstGeom>
        </p:spPr>
        <p:txBody>
          <a:bodyPr vert="horz" lIns="93177" tIns="46589" rIns="93177" bIns="46589" rtlCol="0" anchor="b"/>
          <a:lstStyle>
            <a:lvl1pPr algn="l">
              <a:defRPr sz="1200"/>
            </a:lvl1pPr>
          </a:lstStyle>
          <a:p>
            <a:r>
              <a:rPr lang="cs-CZ" dirty="0"/>
              <a:t>‹#›</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47738" y="492125"/>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7"/>
            <a:ext cx="5218853" cy="3132695"/>
          </a:xfrm>
          <a:prstGeom prst="rect">
            <a:avLst/>
          </a:prstGeom>
        </p:spPr>
        <p:txBody>
          <a:bodyPr vert="horz" lIns="93177" tIns="46589" rIns="93177" bIns="46589" rtlCol="0"/>
          <a:lstStyle/>
          <a:p>
            <a:r>
              <a:rPr lang="en-US" dirty="0"/>
              <a:t>Along with the cleaner user experience, Rayyan has been adding more features in their latest version. Deduping can be sped up with AI tools, controlled by the user. They've added a full-text screening tab that includes PDF uploads, simplifying the process. There's even a new data extraction tool that our teams are currently testing. And it's still free!</a:t>
            </a:r>
          </a:p>
        </p:txBody>
      </p:sp>
      <p:sp>
        <p:nvSpPr>
          <p:cNvPr id="6" name="Footer Placeholder 5"/>
          <p:cNvSpPr>
            <a:spLocks noGrp="1"/>
          </p:cNvSpPr>
          <p:nvPr>
            <p:ph type="ftr" sz="quarter" idx="4"/>
          </p:nvPr>
        </p:nvSpPr>
        <p:spPr>
          <a:xfrm>
            <a:off x="934720" y="6610775"/>
            <a:ext cx="3115733" cy="347002"/>
          </a:xfrm>
          <a:prstGeom prst="rect">
            <a:avLst/>
          </a:prstGeom>
        </p:spPr>
        <p:txBody>
          <a:bodyPr vert="horz" lIns="93177" tIns="46589" rIns="93177" bIns="46589" rtlCol="0" anchor="b"/>
          <a:lstStyle>
            <a:lvl1pPr algn="l">
              <a:defRPr sz="1200"/>
            </a:lvl1pPr>
          </a:lstStyle>
          <a:p>
            <a:r>
              <a:rPr lang="cs-CZ" dirty="0"/>
              <a:t>‹#›</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47738" y="503238"/>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7"/>
            <a:ext cx="5374640" cy="3132695"/>
          </a:xfrm>
          <a:prstGeom prst="rect">
            <a:avLst/>
          </a:prstGeom>
        </p:spPr>
        <p:txBody>
          <a:bodyPr vert="horz" lIns="93177" tIns="46589" rIns="93177" bIns="46589" rtlCol="0"/>
          <a:lstStyle/>
          <a:p>
            <a:r>
              <a:rPr lang="en-US" dirty="0"/>
              <a:t>The most basic element used in Rayyan is the anonymous review, allowing each reviewer to vote on inclusion or exclusion without the other authors knowing the team's votes until the blind is removed. </a:t>
            </a:r>
          </a:p>
          <a:p>
            <a:endParaRPr lang="en-US" dirty="0"/>
          </a:p>
          <a:p>
            <a:r>
              <a:rPr lang="en-US" dirty="0"/>
              <a:t>Because Rayyan allows for Include, Exclude and Maybe, I began using labels to track what is included and excluded during each round of study.</a:t>
            </a:r>
          </a:p>
          <a:p>
            <a:endParaRPr lang="en-US" dirty="0"/>
          </a:p>
          <a:p>
            <a:r>
              <a:rPr lang="en-US" dirty="0"/>
              <a:t>You can see that the button to add a Label is right next to the buttons to Include, Exclude or say "Maybe" for each title.</a:t>
            </a:r>
          </a:p>
        </p:txBody>
      </p:sp>
      <p:sp>
        <p:nvSpPr>
          <p:cNvPr id="6" name="Footer Placeholder 5"/>
          <p:cNvSpPr>
            <a:spLocks noGrp="1"/>
          </p:cNvSpPr>
          <p:nvPr>
            <p:ph type="ftr" sz="quarter" idx="4"/>
          </p:nvPr>
        </p:nvSpPr>
        <p:spPr>
          <a:xfrm>
            <a:off x="934720" y="6610775"/>
            <a:ext cx="3115733" cy="347002"/>
          </a:xfrm>
          <a:prstGeom prst="rect">
            <a:avLst/>
          </a:prstGeom>
        </p:spPr>
        <p:txBody>
          <a:bodyPr vert="horz" lIns="93177" tIns="46589" rIns="93177" bIns="46589" rtlCol="0" anchor="b"/>
          <a:lstStyle>
            <a:lvl1pPr algn="l">
              <a:defRPr sz="1200"/>
            </a:lvl1pPr>
          </a:lstStyle>
          <a:p>
            <a:r>
              <a:rPr lang="cs-CZ" dirty="0"/>
              <a:t>‹#›</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5091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7"/>
            <a:ext cx="5452533" cy="3132695"/>
          </a:xfrm>
          <a:prstGeom prst="rect">
            <a:avLst/>
          </a:prstGeom>
        </p:spPr>
        <p:txBody>
          <a:bodyPr vert="horz" lIns="93177" tIns="46589" rIns="93177" bIns="46589" rtlCol="0"/>
          <a:lstStyle/>
          <a:p>
            <a:r>
              <a:rPr lang="en-US" dirty="0"/>
              <a:t>The labels can be customized to whatever you'd want to track -- not just whether a title is included or excluded, but also WHY.</a:t>
            </a:r>
          </a:p>
        </p:txBody>
      </p:sp>
      <p:sp>
        <p:nvSpPr>
          <p:cNvPr id="6" name="Footer Placeholder 5"/>
          <p:cNvSpPr>
            <a:spLocks noGrp="1"/>
          </p:cNvSpPr>
          <p:nvPr>
            <p:ph type="ftr" sz="quarter" idx="4"/>
          </p:nvPr>
        </p:nvSpPr>
        <p:spPr>
          <a:xfrm>
            <a:off x="934720" y="6610775"/>
            <a:ext cx="3115733" cy="347002"/>
          </a:xfrm>
          <a:prstGeom prst="rect">
            <a:avLst/>
          </a:prstGeom>
        </p:spPr>
        <p:txBody>
          <a:bodyPr vert="horz" lIns="93177" tIns="46589" rIns="93177" bIns="46589" rtlCol="0" anchor="b"/>
          <a:lstStyle>
            <a:lvl1pPr algn="l">
              <a:defRPr sz="1200"/>
            </a:lvl1pPr>
          </a:lstStyle>
          <a:p>
            <a:r>
              <a:rPr lang="cs-CZ" dirty="0"/>
              <a:t>‹#›</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46150" y="520700"/>
            <a:ext cx="4699000" cy="2643188"/>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408681"/>
            <a:ext cx="5218853" cy="3029401"/>
          </a:xfrm>
          <a:prstGeom prst="rect">
            <a:avLst/>
          </a:prstGeom>
        </p:spPr>
        <p:txBody>
          <a:bodyPr vert="horz" lIns="93177" tIns="46589" rIns="93177" bIns="46589" rtlCol="0"/>
          <a:lstStyle/>
          <a:p>
            <a:r>
              <a:rPr lang="en-US" dirty="0"/>
              <a:t>You can see here that the authors have added their reasons for exclusion to the list of labels, allowing them to track these throughout the process. For example, the 3rd title was excluded because it was an opinion paper.</a:t>
            </a:r>
          </a:p>
        </p:txBody>
      </p:sp>
      <p:sp>
        <p:nvSpPr>
          <p:cNvPr id="8" name="Footer Placeholder 5">
            <a:extLst>
              <a:ext uri="{FF2B5EF4-FFF2-40B4-BE49-F238E27FC236}">
                <a16:creationId xmlns:a16="http://schemas.microsoft.com/office/drawing/2014/main" id="{333FB53B-D5EF-7F51-4960-F917B436EF09}"/>
              </a:ext>
            </a:extLst>
          </p:cNvPr>
          <p:cNvSpPr>
            <a:spLocks noGrp="1"/>
          </p:cNvSpPr>
          <p:nvPr>
            <p:ph type="ftr" sz="quarter" idx="4"/>
          </p:nvPr>
        </p:nvSpPr>
        <p:spPr>
          <a:xfrm>
            <a:off x="934720" y="6610775"/>
            <a:ext cx="3115733" cy="347002"/>
          </a:xfrm>
          <a:prstGeom prst="rect">
            <a:avLst/>
          </a:prstGeom>
        </p:spPr>
        <p:txBody>
          <a:bodyPr vert="horz" lIns="93177" tIns="46589" rIns="93177" bIns="46589" rtlCol="0" anchor="b"/>
          <a:lstStyle>
            <a:lvl1pPr algn="l">
              <a:defRPr sz="1200"/>
            </a:lvl1pPr>
          </a:lstStyle>
          <a:p>
            <a:r>
              <a:rPr lang="cs-CZ" dirty="0"/>
              <a:t>‹#›</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png"/><Relationship Id="rId7" Type="http://schemas.openxmlformats.org/officeDocument/2006/relationships/image" Target="../media/image32.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15.svg"/><Relationship Id="rId9" Type="http://schemas.openxmlformats.org/officeDocument/2006/relationships/image" Target="../media/image13.sv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9" Type="http://schemas.openxmlformats.org/officeDocument/2006/relationships/image" Target="../media/image35.svg"/></Relationships>
</file>

<file path=ppt/slides/_rels/slide12.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14.png"/><Relationship Id="rId7"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13.svg"/><Relationship Id="rId4" Type="http://schemas.openxmlformats.org/officeDocument/2006/relationships/image" Target="../media/image15.sv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14.png"/><Relationship Id="rId7" Type="http://schemas.openxmlformats.org/officeDocument/2006/relationships/image" Target="../media/image38.png"/><Relationship Id="rId12" Type="http://schemas.openxmlformats.org/officeDocument/2006/relationships/image" Target="../media/image13.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7.jpeg"/><Relationship Id="rId11" Type="http://schemas.openxmlformats.org/officeDocument/2006/relationships/image" Target="../media/image12.png"/><Relationship Id="rId5" Type="http://schemas.openxmlformats.org/officeDocument/2006/relationships/image" Target="../media/image36.jpeg"/><Relationship Id="rId10" Type="http://schemas.openxmlformats.org/officeDocument/2006/relationships/image" Target="../media/image41.svg"/><Relationship Id="rId4" Type="http://schemas.openxmlformats.org/officeDocument/2006/relationships/image" Target="../media/image15.svg"/><Relationship Id="rId9"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3.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42.jpeg"/><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1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50.png"/><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51.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doi.org/10.1080/19411243.2024.2315577" TargetMode="External"/><Relationship Id="rId5" Type="http://schemas.openxmlformats.org/officeDocument/2006/relationships/hyperlink" Target="https://doi.org/10.1080/10400435.2025.2487701" TargetMode="External"/><Relationship Id="rId10" Type="http://schemas.openxmlformats.org/officeDocument/2006/relationships/image" Target="../media/image13.svg"/><Relationship Id="rId4" Type="http://schemas.openxmlformats.org/officeDocument/2006/relationships/image" Target="../media/image11.sv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4.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7.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9.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2.jpe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sp>
        <p:nvSpPr>
          <p:cNvPr id="2" name="Freeform 2"/>
          <p:cNvSpPr/>
          <p:nvPr/>
        </p:nvSpPr>
        <p:spPr>
          <a:xfrm>
            <a:off x="-1118492" y="-99980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flipH="1">
            <a:off x="15112108" y="-1028700"/>
            <a:ext cx="4294383" cy="4114800"/>
          </a:xfrm>
          <a:custGeom>
            <a:avLst/>
            <a:gdLst/>
            <a:ahLst/>
            <a:cxnLst/>
            <a:rect l="l" t="t" r="r" b="b"/>
            <a:pathLst>
              <a:path w="4294383" h="4114800">
                <a:moveTo>
                  <a:pt x="4294384" y="0"/>
                </a:moveTo>
                <a:lnTo>
                  <a:pt x="0" y="0"/>
                </a:lnTo>
                <a:lnTo>
                  <a:pt x="0" y="4114800"/>
                </a:lnTo>
                <a:lnTo>
                  <a:pt x="4294384" y="4114800"/>
                </a:lnTo>
                <a:lnTo>
                  <a:pt x="4294384"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rot="-10800000">
            <a:off x="15366916" y="723199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10800000" flipH="1">
            <a:off x="-1118492" y="7350148"/>
            <a:ext cx="4294383" cy="4114800"/>
          </a:xfrm>
          <a:custGeom>
            <a:avLst/>
            <a:gdLst/>
            <a:ahLst/>
            <a:cxnLst/>
            <a:rect l="l" t="t" r="r" b="b"/>
            <a:pathLst>
              <a:path w="4294383" h="4114800">
                <a:moveTo>
                  <a:pt x="4294384" y="0"/>
                </a:moveTo>
                <a:lnTo>
                  <a:pt x="0" y="0"/>
                </a:lnTo>
                <a:lnTo>
                  <a:pt x="0" y="4114800"/>
                </a:lnTo>
                <a:lnTo>
                  <a:pt x="4294384" y="4114800"/>
                </a:lnTo>
                <a:lnTo>
                  <a:pt x="4294384"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TextBox 6"/>
          <p:cNvSpPr txBox="1"/>
          <p:nvPr/>
        </p:nvSpPr>
        <p:spPr>
          <a:xfrm>
            <a:off x="1577084" y="3110021"/>
            <a:ext cx="8104494" cy="3379089"/>
          </a:xfrm>
          <a:prstGeom prst="rect">
            <a:avLst/>
          </a:prstGeom>
        </p:spPr>
        <p:txBody>
          <a:bodyPr lIns="0" tIns="0" rIns="0" bIns="0" rtlCol="0" anchor="t">
            <a:spAutoFit/>
          </a:bodyPr>
          <a:lstStyle/>
          <a:p>
            <a:pPr algn="ctr">
              <a:lnSpc>
                <a:spcPts val="6527"/>
              </a:lnSpc>
            </a:pPr>
            <a:r>
              <a:rPr lang="en-US" sz="6799" b="1">
                <a:solidFill>
                  <a:srgbClr val="DE4F7A"/>
                </a:solidFill>
                <a:latin typeface="Aileron Bold"/>
                <a:ea typeface="Aileron Bold"/>
                <a:cs typeface="Aileron Bold"/>
                <a:sym typeface="Aileron Bold"/>
              </a:rPr>
              <a:t>USING LABELS </a:t>
            </a:r>
          </a:p>
          <a:p>
            <a:pPr marL="0" lvl="0" indent="0" algn="ctr">
              <a:lnSpc>
                <a:spcPts val="6527"/>
              </a:lnSpc>
            </a:pPr>
            <a:r>
              <a:rPr lang="en-US" sz="6799" b="1">
                <a:solidFill>
                  <a:srgbClr val="DE4F7A"/>
                </a:solidFill>
                <a:latin typeface="Aileron Bold"/>
                <a:ea typeface="Aileron Bold"/>
                <a:cs typeface="Aileron Bold"/>
                <a:sym typeface="Aileron Bold"/>
              </a:rPr>
              <a:t>TO MAXIMIZE RAYYAN DURING SCOPING REVIEWS</a:t>
            </a:r>
          </a:p>
        </p:txBody>
      </p:sp>
      <p:sp>
        <p:nvSpPr>
          <p:cNvPr id="7" name="TextBox 7"/>
          <p:cNvSpPr txBox="1"/>
          <p:nvPr/>
        </p:nvSpPr>
        <p:spPr>
          <a:xfrm>
            <a:off x="3110218" y="8139703"/>
            <a:ext cx="5038227"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FFFFFF"/>
                </a:solidFill>
                <a:latin typeface="Aileron"/>
                <a:ea typeface="Aileron"/>
                <a:cs typeface="Aileron"/>
                <a:sym typeface="Aileron"/>
              </a:rPr>
              <a:t>Joanna Russell Bliss</a:t>
            </a:r>
          </a:p>
        </p:txBody>
      </p:sp>
      <p:sp>
        <p:nvSpPr>
          <p:cNvPr id="8" name="TextBox 8"/>
          <p:cNvSpPr txBox="1"/>
          <p:nvPr/>
        </p:nvSpPr>
        <p:spPr>
          <a:xfrm>
            <a:off x="2449385" y="1760447"/>
            <a:ext cx="6359893" cy="920116"/>
          </a:xfrm>
          <a:prstGeom prst="rect">
            <a:avLst/>
          </a:prstGeom>
        </p:spPr>
        <p:txBody>
          <a:bodyPr lIns="0" tIns="0" rIns="0" bIns="0" rtlCol="0" anchor="t">
            <a:spAutoFit/>
          </a:bodyPr>
          <a:lstStyle/>
          <a:p>
            <a:pPr marL="0" lvl="0" indent="0" algn="ctr">
              <a:lnSpc>
                <a:spcPts val="7559"/>
              </a:lnSpc>
              <a:spcBef>
                <a:spcPct val="0"/>
              </a:spcBef>
            </a:pPr>
            <a:r>
              <a:rPr lang="en-US" sz="5399">
                <a:solidFill>
                  <a:srgbClr val="565656"/>
                </a:solidFill>
                <a:latin typeface="Aileron"/>
                <a:ea typeface="Aileron"/>
                <a:cs typeface="Aileron"/>
                <a:sym typeface="Aileron"/>
              </a:rPr>
              <a:t>SCC/MLA 2025</a:t>
            </a:r>
          </a:p>
        </p:txBody>
      </p:sp>
      <p:sp>
        <p:nvSpPr>
          <p:cNvPr id="9" name="Freeform 9"/>
          <p:cNvSpPr/>
          <p:nvPr/>
        </p:nvSpPr>
        <p:spPr>
          <a:xfrm>
            <a:off x="10628172" y="1028700"/>
            <a:ext cx="7659828" cy="8505637"/>
          </a:xfrm>
          <a:custGeom>
            <a:avLst/>
            <a:gdLst/>
            <a:ahLst/>
            <a:cxnLst/>
            <a:rect l="l" t="t" r="r" b="b"/>
            <a:pathLst>
              <a:path w="7659828" h="8505637">
                <a:moveTo>
                  <a:pt x="0" y="0"/>
                </a:moveTo>
                <a:lnTo>
                  <a:pt x="7659828" y="0"/>
                </a:lnTo>
                <a:lnTo>
                  <a:pt x="7659828" y="8505637"/>
                </a:lnTo>
                <a:lnTo>
                  <a:pt x="0" y="850563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TextBox 10"/>
          <p:cNvSpPr txBox="1"/>
          <p:nvPr/>
        </p:nvSpPr>
        <p:spPr>
          <a:xfrm>
            <a:off x="1213975" y="6622460"/>
            <a:ext cx="8830713" cy="833247"/>
          </a:xfrm>
          <a:prstGeom prst="rect">
            <a:avLst/>
          </a:prstGeom>
        </p:spPr>
        <p:txBody>
          <a:bodyPr lIns="0" tIns="0" rIns="0" bIns="0" rtlCol="0" anchor="t">
            <a:spAutoFit/>
          </a:bodyPr>
          <a:lstStyle/>
          <a:p>
            <a:pPr marL="0" lvl="0" indent="0" algn="ctr">
              <a:lnSpc>
                <a:spcPts val="6143"/>
              </a:lnSpc>
            </a:pPr>
            <a:r>
              <a:rPr lang="en-US" sz="6399">
                <a:solidFill>
                  <a:srgbClr val="9966CC"/>
                </a:solidFill>
                <a:latin typeface="Handelson Three"/>
                <a:ea typeface="Handelson Three"/>
                <a:cs typeface="Handelson Three"/>
                <a:sym typeface="Handelson Three"/>
              </a:rPr>
              <a:t>Work Smarter, Not Harder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grpSp>
        <p:nvGrpSpPr>
          <p:cNvPr id="2" name="Group 2"/>
          <p:cNvGrpSpPr/>
          <p:nvPr/>
        </p:nvGrpSpPr>
        <p:grpSpPr>
          <a:xfrm>
            <a:off x="9144000" y="0"/>
            <a:ext cx="9144000" cy="10287000"/>
            <a:chOff x="0" y="0"/>
            <a:chExt cx="3093156" cy="3479800"/>
          </a:xfrm>
        </p:grpSpPr>
        <p:sp>
          <p:nvSpPr>
            <p:cNvPr id="3" name="Freeform 3"/>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3084B2"/>
            </a:solidFill>
          </p:spPr>
          <p:txBody>
            <a:bodyPr/>
            <a:lstStyle/>
            <a:p>
              <a:endParaRPr lang="en-US"/>
            </a:p>
          </p:txBody>
        </p:sp>
      </p:grpSp>
      <p:sp>
        <p:nvSpPr>
          <p:cNvPr id="4" name="Freeform 4"/>
          <p:cNvSpPr/>
          <p:nvPr/>
        </p:nvSpPr>
        <p:spPr>
          <a:xfrm rot="-10800000">
            <a:off x="15366916" y="723199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1281045" y="544707"/>
            <a:ext cx="6503154" cy="9365657"/>
          </a:xfrm>
          <a:custGeom>
            <a:avLst/>
            <a:gdLst/>
            <a:ahLst/>
            <a:cxnLst/>
            <a:rect l="l" t="t" r="r" b="b"/>
            <a:pathLst>
              <a:path w="6503154" h="9365657">
                <a:moveTo>
                  <a:pt x="0" y="0"/>
                </a:moveTo>
                <a:lnTo>
                  <a:pt x="6503154" y="0"/>
                </a:lnTo>
                <a:lnTo>
                  <a:pt x="6503154" y="9365657"/>
                </a:lnTo>
                <a:lnTo>
                  <a:pt x="0" y="9365657"/>
                </a:lnTo>
                <a:lnTo>
                  <a:pt x="0" y="0"/>
                </a:lnTo>
                <a:close/>
              </a:path>
            </a:pathLst>
          </a:custGeom>
          <a:blipFill>
            <a:blip r:embed="rId5"/>
            <a:stretch>
              <a:fillRect l="-178194" t="-31838" b="-27884"/>
            </a:stretch>
          </a:blipFill>
        </p:spPr>
        <p:txBody>
          <a:bodyPr/>
          <a:lstStyle/>
          <a:p>
            <a:endParaRPr lang="en-US"/>
          </a:p>
        </p:txBody>
      </p:sp>
      <p:sp>
        <p:nvSpPr>
          <p:cNvPr id="6" name="Freeform 6"/>
          <p:cNvSpPr/>
          <p:nvPr/>
        </p:nvSpPr>
        <p:spPr>
          <a:xfrm>
            <a:off x="9510652" y="3640088"/>
            <a:ext cx="4205348" cy="1503412"/>
          </a:xfrm>
          <a:custGeom>
            <a:avLst/>
            <a:gdLst/>
            <a:ahLst/>
            <a:cxnLst/>
            <a:rect l="l" t="t" r="r" b="b"/>
            <a:pathLst>
              <a:path w="4205348" h="1503412">
                <a:moveTo>
                  <a:pt x="0" y="0"/>
                </a:moveTo>
                <a:lnTo>
                  <a:pt x="4205348" y="0"/>
                </a:lnTo>
                <a:lnTo>
                  <a:pt x="4205348" y="1503412"/>
                </a:lnTo>
                <a:lnTo>
                  <a:pt x="0" y="15034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TextBox 7"/>
          <p:cNvSpPr txBox="1"/>
          <p:nvPr/>
        </p:nvSpPr>
        <p:spPr>
          <a:xfrm>
            <a:off x="1134515" y="2079385"/>
            <a:ext cx="7880970" cy="4031360"/>
          </a:xfrm>
          <a:prstGeom prst="rect">
            <a:avLst/>
          </a:prstGeom>
        </p:spPr>
        <p:txBody>
          <a:bodyPr lIns="0" tIns="0" rIns="0" bIns="0" rtlCol="0" anchor="t">
            <a:spAutoFit/>
          </a:bodyPr>
          <a:lstStyle/>
          <a:p>
            <a:pPr marL="0" lvl="0" indent="0" algn="l">
              <a:lnSpc>
                <a:spcPts val="7871"/>
              </a:lnSpc>
              <a:spcBef>
                <a:spcPct val="0"/>
              </a:spcBef>
            </a:pPr>
            <a:r>
              <a:rPr lang="en-US" sz="8199" b="1">
                <a:solidFill>
                  <a:srgbClr val="DE4C79"/>
                </a:solidFill>
                <a:latin typeface="Aileron Bold"/>
                <a:ea typeface="Aileron Bold"/>
                <a:cs typeface="Aileron Bold"/>
                <a:sym typeface="Aileron Bold"/>
              </a:rPr>
              <a:t>WHY YOU SHOULD USE LABELS IN RAYYAN</a:t>
            </a:r>
          </a:p>
        </p:txBody>
      </p:sp>
      <p:sp>
        <p:nvSpPr>
          <p:cNvPr id="8" name="TextBox 8"/>
          <p:cNvSpPr txBox="1"/>
          <p:nvPr/>
        </p:nvSpPr>
        <p:spPr>
          <a:xfrm>
            <a:off x="1134515" y="6591934"/>
            <a:ext cx="7090645" cy="2785745"/>
          </a:xfrm>
          <a:prstGeom prst="rect">
            <a:avLst/>
          </a:prstGeom>
        </p:spPr>
        <p:txBody>
          <a:bodyPr lIns="0" tIns="0" rIns="0" bIns="0" rtlCol="0" anchor="t">
            <a:spAutoFit/>
          </a:bodyPr>
          <a:lstStyle/>
          <a:p>
            <a:pPr marL="0" lvl="1" indent="0" algn="l">
              <a:lnSpc>
                <a:spcPts val="4480"/>
              </a:lnSpc>
              <a:spcBef>
                <a:spcPct val="0"/>
              </a:spcBef>
            </a:pPr>
            <a:r>
              <a:rPr lang="en-US" sz="3200" b="1">
                <a:solidFill>
                  <a:srgbClr val="565656"/>
                </a:solidFill>
                <a:latin typeface="Aileron Bold"/>
                <a:ea typeface="Aileron Bold"/>
                <a:cs typeface="Aileron Bold"/>
                <a:sym typeface="Aileron Bold"/>
              </a:rPr>
              <a:t>Labels make it easier to track and export information for titles in conflict or inclusion/exclusion (if team uses “Maybe” during voting, titles can be lost)</a:t>
            </a:r>
          </a:p>
        </p:txBody>
      </p:sp>
      <p:sp>
        <p:nvSpPr>
          <p:cNvPr id="9" name="Freeform 9"/>
          <p:cNvSpPr/>
          <p:nvPr/>
        </p:nvSpPr>
        <p:spPr>
          <a:xfrm>
            <a:off x="-1118492" y="-99980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grpSp>
        <p:nvGrpSpPr>
          <p:cNvPr id="2" name="Group 2"/>
          <p:cNvGrpSpPr/>
          <p:nvPr/>
        </p:nvGrpSpPr>
        <p:grpSpPr>
          <a:xfrm>
            <a:off x="9144000" y="0"/>
            <a:ext cx="9144000" cy="10287000"/>
            <a:chOff x="0" y="0"/>
            <a:chExt cx="3093156" cy="3479800"/>
          </a:xfrm>
        </p:grpSpPr>
        <p:sp>
          <p:nvSpPr>
            <p:cNvPr id="3" name="Freeform 3"/>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3084B2"/>
            </a:solidFill>
          </p:spPr>
          <p:txBody>
            <a:bodyPr/>
            <a:lstStyle/>
            <a:p>
              <a:endParaRPr lang="en-US"/>
            </a:p>
          </p:txBody>
        </p:sp>
      </p:grpSp>
      <p:sp>
        <p:nvSpPr>
          <p:cNvPr id="4" name="Freeform 4"/>
          <p:cNvSpPr/>
          <p:nvPr/>
        </p:nvSpPr>
        <p:spPr>
          <a:xfrm>
            <a:off x="-1118492" y="-99980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10800000">
            <a:off x="15366916" y="723199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9913254" y="367352"/>
            <a:ext cx="7709785" cy="9552297"/>
          </a:xfrm>
          <a:custGeom>
            <a:avLst/>
            <a:gdLst/>
            <a:ahLst/>
            <a:cxnLst/>
            <a:rect l="l" t="t" r="r" b="b"/>
            <a:pathLst>
              <a:path w="7709785" h="9552297">
                <a:moveTo>
                  <a:pt x="0" y="0"/>
                </a:moveTo>
                <a:lnTo>
                  <a:pt x="7709785" y="0"/>
                </a:lnTo>
                <a:lnTo>
                  <a:pt x="7709785" y="9552296"/>
                </a:lnTo>
                <a:lnTo>
                  <a:pt x="0" y="9552296"/>
                </a:lnTo>
                <a:lnTo>
                  <a:pt x="0" y="0"/>
                </a:lnTo>
                <a:close/>
              </a:path>
            </a:pathLst>
          </a:custGeom>
          <a:blipFill>
            <a:blip r:embed="rId7"/>
            <a:stretch>
              <a:fillRect l="-207952" t="-34664"/>
            </a:stretch>
          </a:blipFill>
        </p:spPr>
        <p:txBody>
          <a:bodyPr/>
          <a:lstStyle/>
          <a:p>
            <a:endParaRPr lang="en-US"/>
          </a:p>
        </p:txBody>
      </p:sp>
      <p:sp>
        <p:nvSpPr>
          <p:cNvPr id="7" name="Freeform 7"/>
          <p:cNvSpPr/>
          <p:nvPr/>
        </p:nvSpPr>
        <p:spPr>
          <a:xfrm rot="2224803">
            <a:off x="9323277" y="2911077"/>
            <a:ext cx="4463873" cy="1261044"/>
          </a:xfrm>
          <a:custGeom>
            <a:avLst/>
            <a:gdLst/>
            <a:ahLst/>
            <a:cxnLst/>
            <a:rect l="l" t="t" r="r" b="b"/>
            <a:pathLst>
              <a:path w="4463873" h="1261044">
                <a:moveTo>
                  <a:pt x="0" y="0"/>
                </a:moveTo>
                <a:lnTo>
                  <a:pt x="4463873" y="0"/>
                </a:lnTo>
                <a:lnTo>
                  <a:pt x="4463873" y="1261044"/>
                </a:lnTo>
                <a:lnTo>
                  <a:pt x="0" y="126104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TextBox 8"/>
          <p:cNvSpPr txBox="1"/>
          <p:nvPr/>
        </p:nvSpPr>
        <p:spPr>
          <a:xfrm>
            <a:off x="1134515" y="2079385"/>
            <a:ext cx="7880970" cy="4031360"/>
          </a:xfrm>
          <a:prstGeom prst="rect">
            <a:avLst/>
          </a:prstGeom>
        </p:spPr>
        <p:txBody>
          <a:bodyPr lIns="0" tIns="0" rIns="0" bIns="0" rtlCol="0" anchor="t">
            <a:spAutoFit/>
          </a:bodyPr>
          <a:lstStyle/>
          <a:p>
            <a:pPr marL="0" lvl="0" indent="0" algn="l">
              <a:lnSpc>
                <a:spcPts val="7871"/>
              </a:lnSpc>
              <a:spcBef>
                <a:spcPct val="0"/>
              </a:spcBef>
            </a:pPr>
            <a:r>
              <a:rPr lang="en-US" sz="8199" b="1">
                <a:solidFill>
                  <a:srgbClr val="DE4F7A"/>
                </a:solidFill>
                <a:latin typeface="Aileron Bold"/>
                <a:ea typeface="Aileron Bold"/>
                <a:cs typeface="Aileron Bold"/>
                <a:sym typeface="Aileron Bold"/>
              </a:rPr>
              <a:t>WHY YOU SHOULD USE LABELS IN RAYYAN</a:t>
            </a:r>
          </a:p>
        </p:txBody>
      </p:sp>
      <p:sp>
        <p:nvSpPr>
          <p:cNvPr id="9" name="TextBox 9"/>
          <p:cNvSpPr txBox="1"/>
          <p:nvPr/>
        </p:nvSpPr>
        <p:spPr>
          <a:xfrm>
            <a:off x="1134515" y="6591934"/>
            <a:ext cx="7125916" cy="2223770"/>
          </a:xfrm>
          <a:prstGeom prst="rect">
            <a:avLst/>
          </a:prstGeom>
        </p:spPr>
        <p:txBody>
          <a:bodyPr lIns="0" tIns="0" rIns="0" bIns="0" rtlCol="0" anchor="t">
            <a:spAutoFit/>
          </a:bodyPr>
          <a:lstStyle/>
          <a:p>
            <a:pPr marL="0" lvl="1" indent="0" algn="l">
              <a:lnSpc>
                <a:spcPts val="4480"/>
              </a:lnSpc>
              <a:spcBef>
                <a:spcPct val="0"/>
              </a:spcBef>
            </a:pPr>
            <a:r>
              <a:rPr lang="en-US" sz="3200" b="1">
                <a:solidFill>
                  <a:srgbClr val="565656"/>
                </a:solidFill>
                <a:latin typeface="Aileron Bold"/>
                <a:ea typeface="Aileron Bold"/>
                <a:cs typeface="Aileron Bold"/>
                <a:sym typeface="Aileron Bold"/>
              </a:rPr>
              <a:t>Labels make it easier to track information for PRISMA, including going back to track reasons for exclusion during full-text review</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grpSp>
        <p:nvGrpSpPr>
          <p:cNvPr id="2" name="Group 2"/>
          <p:cNvGrpSpPr/>
          <p:nvPr/>
        </p:nvGrpSpPr>
        <p:grpSpPr>
          <a:xfrm>
            <a:off x="9144000" y="0"/>
            <a:ext cx="9144000" cy="10287000"/>
            <a:chOff x="0" y="0"/>
            <a:chExt cx="3093156" cy="3479800"/>
          </a:xfrm>
        </p:grpSpPr>
        <p:sp>
          <p:nvSpPr>
            <p:cNvPr id="3" name="Freeform 3"/>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3084B2"/>
            </a:solidFill>
          </p:spPr>
          <p:txBody>
            <a:bodyPr/>
            <a:lstStyle/>
            <a:p>
              <a:endParaRPr lang="en-US"/>
            </a:p>
          </p:txBody>
        </p:sp>
      </p:grpSp>
      <p:sp>
        <p:nvSpPr>
          <p:cNvPr id="4" name="Freeform 4"/>
          <p:cNvSpPr/>
          <p:nvPr/>
        </p:nvSpPr>
        <p:spPr>
          <a:xfrm rot="-10800000">
            <a:off x="15366916" y="723199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8570976" y="302199"/>
            <a:ext cx="6044381" cy="6699325"/>
          </a:xfrm>
          <a:custGeom>
            <a:avLst/>
            <a:gdLst/>
            <a:ahLst/>
            <a:cxnLst/>
            <a:rect l="l" t="t" r="r" b="b"/>
            <a:pathLst>
              <a:path w="6044381" h="6699325">
                <a:moveTo>
                  <a:pt x="0" y="0"/>
                </a:moveTo>
                <a:lnTo>
                  <a:pt x="6044381" y="0"/>
                </a:lnTo>
                <a:lnTo>
                  <a:pt x="6044381" y="6699326"/>
                </a:lnTo>
                <a:lnTo>
                  <a:pt x="0" y="6699326"/>
                </a:lnTo>
                <a:lnTo>
                  <a:pt x="0" y="0"/>
                </a:lnTo>
                <a:close/>
              </a:path>
            </a:pathLst>
          </a:custGeom>
          <a:blipFill>
            <a:blip r:embed="rId5"/>
            <a:stretch>
              <a:fillRect r="-244277" b="-89480"/>
            </a:stretch>
          </a:blipFill>
        </p:spPr>
        <p:txBody>
          <a:bodyPr/>
          <a:lstStyle/>
          <a:p>
            <a:endParaRPr lang="en-US"/>
          </a:p>
        </p:txBody>
      </p:sp>
      <p:sp>
        <p:nvSpPr>
          <p:cNvPr id="6" name="Freeform 6"/>
          <p:cNvSpPr/>
          <p:nvPr/>
        </p:nvSpPr>
        <p:spPr>
          <a:xfrm>
            <a:off x="8570976" y="302199"/>
            <a:ext cx="6044381" cy="2737983"/>
          </a:xfrm>
          <a:custGeom>
            <a:avLst/>
            <a:gdLst/>
            <a:ahLst/>
            <a:cxnLst/>
            <a:rect l="l" t="t" r="r" b="b"/>
            <a:pathLst>
              <a:path w="6044381" h="2737983">
                <a:moveTo>
                  <a:pt x="0" y="0"/>
                </a:moveTo>
                <a:lnTo>
                  <a:pt x="6044381" y="0"/>
                </a:lnTo>
                <a:lnTo>
                  <a:pt x="6044381" y="2737984"/>
                </a:lnTo>
                <a:lnTo>
                  <a:pt x="0" y="2737984"/>
                </a:lnTo>
                <a:lnTo>
                  <a:pt x="0" y="0"/>
                </a:lnTo>
                <a:close/>
              </a:path>
            </a:pathLst>
          </a:custGeom>
          <a:blipFill>
            <a:blip r:embed="rId6"/>
            <a:stretch>
              <a:fillRect r="-249769" b="-370994"/>
            </a:stretch>
          </a:blipFill>
        </p:spPr>
        <p:txBody>
          <a:bodyPr/>
          <a:lstStyle/>
          <a:p>
            <a:endParaRPr lang="en-US"/>
          </a:p>
        </p:txBody>
      </p:sp>
      <p:sp>
        <p:nvSpPr>
          <p:cNvPr id="7" name="Freeform 7"/>
          <p:cNvSpPr/>
          <p:nvPr/>
        </p:nvSpPr>
        <p:spPr>
          <a:xfrm>
            <a:off x="13481160" y="1443660"/>
            <a:ext cx="4467354" cy="8370661"/>
          </a:xfrm>
          <a:custGeom>
            <a:avLst/>
            <a:gdLst/>
            <a:ahLst/>
            <a:cxnLst/>
            <a:rect l="l" t="t" r="r" b="b"/>
            <a:pathLst>
              <a:path w="4467354" h="8370661">
                <a:moveTo>
                  <a:pt x="0" y="0"/>
                </a:moveTo>
                <a:lnTo>
                  <a:pt x="4467354" y="0"/>
                </a:lnTo>
                <a:lnTo>
                  <a:pt x="4467354" y="8370661"/>
                </a:lnTo>
                <a:lnTo>
                  <a:pt x="0" y="8370661"/>
                </a:lnTo>
                <a:lnTo>
                  <a:pt x="0" y="0"/>
                </a:lnTo>
                <a:close/>
              </a:path>
            </a:pathLst>
          </a:custGeom>
          <a:blipFill>
            <a:blip r:embed="rId5"/>
            <a:stretch>
              <a:fillRect l="-324767" t="-25271" b="-13013"/>
            </a:stretch>
          </a:blipFill>
          <a:ln w="38100" cap="sq">
            <a:solidFill>
              <a:srgbClr val="989AA1"/>
            </a:solidFill>
            <a:prstDash val="solid"/>
            <a:miter/>
          </a:ln>
        </p:spPr>
        <p:txBody>
          <a:bodyPr/>
          <a:lstStyle/>
          <a:p>
            <a:endParaRPr lang="en-US"/>
          </a:p>
        </p:txBody>
      </p:sp>
      <p:sp>
        <p:nvSpPr>
          <p:cNvPr id="8" name="Freeform 8"/>
          <p:cNvSpPr/>
          <p:nvPr/>
        </p:nvSpPr>
        <p:spPr>
          <a:xfrm rot="-838207">
            <a:off x="11643795" y="6861672"/>
            <a:ext cx="2621745" cy="740643"/>
          </a:xfrm>
          <a:custGeom>
            <a:avLst/>
            <a:gdLst/>
            <a:ahLst/>
            <a:cxnLst/>
            <a:rect l="l" t="t" r="r" b="b"/>
            <a:pathLst>
              <a:path w="2621745" h="740643">
                <a:moveTo>
                  <a:pt x="0" y="0"/>
                </a:moveTo>
                <a:lnTo>
                  <a:pt x="2621745" y="0"/>
                </a:lnTo>
                <a:lnTo>
                  <a:pt x="2621745" y="740643"/>
                </a:lnTo>
                <a:lnTo>
                  <a:pt x="0" y="7406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9"/>
          <p:cNvSpPr txBox="1"/>
          <p:nvPr/>
        </p:nvSpPr>
        <p:spPr>
          <a:xfrm>
            <a:off x="1134515" y="2079385"/>
            <a:ext cx="7880970" cy="4031360"/>
          </a:xfrm>
          <a:prstGeom prst="rect">
            <a:avLst/>
          </a:prstGeom>
        </p:spPr>
        <p:txBody>
          <a:bodyPr lIns="0" tIns="0" rIns="0" bIns="0" rtlCol="0" anchor="t">
            <a:spAutoFit/>
          </a:bodyPr>
          <a:lstStyle/>
          <a:p>
            <a:pPr marL="0" lvl="0" indent="0" algn="l">
              <a:lnSpc>
                <a:spcPts val="7871"/>
              </a:lnSpc>
              <a:spcBef>
                <a:spcPct val="0"/>
              </a:spcBef>
            </a:pPr>
            <a:r>
              <a:rPr lang="en-US" sz="8199" b="1">
                <a:solidFill>
                  <a:srgbClr val="DE4C79"/>
                </a:solidFill>
                <a:latin typeface="Aileron Bold"/>
                <a:ea typeface="Aileron Bold"/>
                <a:cs typeface="Aileron Bold"/>
                <a:sym typeface="Aileron Bold"/>
              </a:rPr>
              <a:t>WHY YOU SHOULD USE LABELS IN RAYYAN</a:t>
            </a:r>
          </a:p>
        </p:txBody>
      </p:sp>
      <p:sp>
        <p:nvSpPr>
          <p:cNvPr id="10" name="TextBox 10"/>
          <p:cNvSpPr txBox="1"/>
          <p:nvPr/>
        </p:nvSpPr>
        <p:spPr>
          <a:xfrm>
            <a:off x="1134515" y="6591934"/>
            <a:ext cx="7090645" cy="1099820"/>
          </a:xfrm>
          <a:prstGeom prst="rect">
            <a:avLst/>
          </a:prstGeom>
        </p:spPr>
        <p:txBody>
          <a:bodyPr lIns="0" tIns="0" rIns="0" bIns="0" rtlCol="0" anchor="t">
            <a:spAutoFit/>
          </a:bodyPr>
          <a:lstStyle/>
          <a:p>
            <a:pPr marL="0" lvl="1" indent="0" algn="l">
              <a:lnSpc>
                <a:spcPts val="4480"/>
              </a:lnSpc>
              <a:spcBef>
                <a:spcPct val="0"/>
              </a:spcBef>
            </a:pPr>
            <a:r>
              <a:rPr lang="en-US" sz="3200" b="1">
                <a:solidFill>
                  <a:srgbClr val="565656"/>
                </a:solidFill>
                <a:latin typeface="Aileron Bold"/>
                <a:ea typeface="Aileron Bold"/>
                <a:cs typeface="Aileron Bold"/>
                <a:sym typeface="Aileron Bold"/>
              </a:rPr>
              <a:t>Labels make it easier to track and export titles included in the study</a:t>
            </a:r>
          </a:p>
        </p:txBody>
      </p:sp>
      <p:sp>
        <p:nvSpPr>
          <p:cNvPr id="11" name="Freeform 11"/>
          <p:cNvSpPr/>
          <p:nvPr/>
        </p:nvSpPr>
        <p:spPr>
          <a:xfrm>
            <a:off x="-1118492" y="-99980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grpSp>
        <p:nvGrpSpPr>
          <p:cNvPr id="2" name="Group 2"/>
          <p:cNvGrpSpPr/>
          <p:nvPr/>
        </p:nvGrpSpPr>
        <p:grpSpPr>
          <a:xfrm>
            <a:off x="9144000" y="0"/>
            <a:ext cx="9144000" cy="10287000"/>
            <a:chOff x="0" y="0"/>
            <a:chExt cx="3093156" cy="3479800"/>
          </a:xfrm>
        </p:grpSpPr>
        <p:sp>
          <p:nvSpPr>
            <p:cNvPr id="3" name="Freeform 3"/>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3084B2"/>
            </a:solidFill>
          </p:spPr>
          <p:txBody>
            <a:bodyPr/>
            <a:lstStyle/>
            <a:p>
              <a:endParaRPr lang="en-US"/>
            </a:p>
          </p:txBody>
        </p:sp>
      </p:grpSp>
      <p:sp>
        <p:nvSpPr>
          <p:cNvPr id="4" name="Freeform 4"/>
          <p:cNvSpPr/>
          <p:nvPr/>
        </p:nvSpPr>
        <p:spPr>
          <a:xfrm rot="-10800000">
            <a:off x="15366916" y="723199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8570976" y="302199"/>
            <a:ext cx="6044381" cy="6699325"/>
          </a:xfrm>
          <a:custGeom>
            <a:avLst/>
            <a:gdLst/>
            <a:ahLst/>
            <a:cxnLst/>
            <a:rect l="l" t="t" r="r" b="b"/>
            <a:pathLst>
              <a:path w="6044381" h="6699325">
                <a:moveTo>
                  <a:pt x="0" y="0"/>
                </a:moveTo>
                <a:lnTo>
                  <a:pt x="6044381" y="0"/>
                </a:lnTo>
                <a:lnTo>
                  <a:pt x="6044381" y="6699326"/>
                </a:lnTo>
                <a:lnTo>
                  <a:pt x="0" y="6699326"/>
                </a:lnTo>
                <a:lnTo>
                  <a:pt x="0" y="0"/>
                </a:lnTo>
                <a:close/>
              </a:path>
            </a:pathLst>
          </a:custGeom>
          <a:blipFill>
            <a:blip r:embed="rId5"/>
            <a:stretch>
              <a:fillRect r="-244277" b="-89480"/>
            </a:stretch>
          </a:blipFill>
        </p:spPr>
        <p:txBody>
          <a:bodyPr/>
          <a:lstStyle/>
          <a:p>
            <a:endParaRPr lang="en-US"/>
          </a:p>
        </p:txBody>
      </p:sp>
      <p:sp>
        <p:nvSpPr>
          <p:cNvPr id="6" name="Freeform 6"/>
          <p:cNvSpPr/>
          <p:nvPr/>
        </p:nvSpPr>
        <p:spPr>
          <a:xfrm>
            <a:off x="8570976" y="302199"/>
            <a:ext cx="6044381" cy="2737983"/>
          </a:xfrm>
          <a:custGeom>
            <a:avLst/>
            <a:gdLst/>
            <a:ahLst/>
            <a:cxnLst/>
            <a:rect l="l" t="t" r="r" b="b"/>
            <a:pathLst>
              <a:path w="6044381" h="2737983">
                <a:moveTo>
                  <a:pt x="0" y="0"/>
                </a:moveTo>
                <a:lnTo>
                  <a:pt x="6044381" y="0"/>
                </a:lnTo>
                <a:lnTo>
                  <a:pt x="6044381" y="2737984"/>
                </a:lnTo>
                <a:lnTo>
                  <a:pt x="0" y="2737984"/>
                </a:lnTo>
                <a:lnTo>
                  <a:pt x="0" y="0"/>
                </a:lnTo>
                <a:close/>
              </a:path>
            </a:pathLst>
          </a:custGeom>
          <a:blipFill>
            <a:blip r:embed="rId6"/>
            <a:stretch>
              <a:fillRect r="-249769" b="-370994"/>
            </a:stretch>
          </a:blipFill>
        </p:spPr>
        <p:txBody>
          <a:bodyPr/>
          <a:lstStyle/>
          <a:p>
            <a:endParaRPr lang="en-US"/>
          </a:p>
        </p:txBody>
      </p:sp>
      <p:sp>
        <p:nvSpPr>
          <p:cNvPr id="7" name="Freeform 7"/>
          <p:cNvSpPr/>
          <p:nvPr/>
        </p:nvSpPr>
        <p:spPr>
          <a:xfrm>
            <a:off x="13481160" y="1443660"/>
            <a:ext cx="4467354" cy="8370661"/>
          </a:xfrm>
          <a:custGeom>
            <a:avLst/>
            <a:gdLst/>
            <a:ahLst/>
            <a:cxnLst/>
            <a:rect l="l" t="t" r="r" b="b"/>
            <a:pathLst>
              <a:path w="4467354" h="8370661">
                <a:moveTo>
                  <a:pt x="0" y="0"/>
                </a:moveTo>
                <a:lnTo>
                  <a:pt x="4467354" y="0"/>
                </a:lnTo>
                <a:lnTo>
                  <a:pt x="4467354" y="8370661"/>
                </a:lnTo>
                <a:lnTo>
                  <a:pt x="0" y="8370661"/>
                </a:lnTo>
                <a:lnTo>
                  <a:pt x="0" y="0"/>
                </a:lnTo>
                <a:close/>
              </a:path>
            </a:pathLst>
          </a:custGeom>
          <a:blipFill>
            <a:blip r:embed="rId5"/>
            <a:stretch>
              <a:fillRect l="-324767" t="-25271" b="-13013"/>
            </a:stretch>
          </a:blipFill>
          <a:ln w="38100" cap="sq">
            <a:solidFill>
              <a:srgbClr val="989AA1"/>
            </a:solidFill>
            <a:prstDash val="solid"/>
            <a:miter/>
          </a:ln>
        </p:spPr>
        <p:txBody>
          <a:bodyPr/>
          <a:lstStyle/>
          <a:p>
            <a:endParaRPr lang="en-US"/>
          </a:p>
        </p:txBody>
      </p:sp>
      <p:sp>
        <p:nvSpPr>
          <p:cNvPr id="8" name="Freeform 8"/>
          <p:cNvSpPr/>
          <p:nvPr/>
        </p:nvSpPr>
        <p:spPr>
          <a:xfrm rot="-838207">
            <a:off x="11643795" y="6861672"/>
            <a:ext cx="2621745" cy="740643"/>
          </a:xfrm>
          <a:custGeom>
            <a:avLst/>
            <a:gdLst/>
            <a:ahLst/>
            <a:cxnLst/>
            <a:rect l="l" t="t" r="r" b="b"/>
            <a:pathLst>
              <a:path w="2621745" h="740643">
                <a:moveTo>
                  <a:pt x="0" y="0"/>
                </a:moveTo>
                <a:lnTo>
                  <a:pt x="2621745" y="0"/>
                </a:lnTo>
                <a:lnTo>
                  <a:pt x="2621745" y="740643"/>
                </a:lnTo>
                <a:lnTo>
                  <a:pt x="0" y="7406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a:off x="14439354" y="1178121"/>
            <a:ext cx="1398669" cy="1440577"/>
          </a:xfrm>
          <a:custGeom>
            <a:avLst/>
            <a:gdLst/>
            <a:ahLst/>
            <a:cxnLst/>
            <a:rect l="l" t="t" r="r" b="b"/>
            <a:pathLst>
              <a:path w="1398669" h="1440577">
                <a:moveTo>
                  <a:pt x="0" y="0"/>
                </a:moveTo>
                <a:lnTo>
                  <a:pt x="1398669" y="0"/>
                </a:lnTo>
                <a:lnTo>
                  <a:pt x="1398669" y="1440577"/>
                </a:lnTo>
                <a:lnTo>
                  <a:pt x="0" y="144057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10"/>
          <p:cNvSpPr txBox="1"/>
          <p:nvPr/>
        </p:nvSpPr>
        <p:spPr>
          <a:xfrm>
            <a:off x="1134515" y="2079385"/>
            <a:ext cx="7880970" cy="4031360"/>
          </a:xfrm>
          <a:prstGeom prst="rect">
            <a:avLst/>
          </a:prstGeom>
        </p:spPr>
        <p:txBody>
          <a:bodyPr lIns="0" tIns="0" rIns="0" bIns="0" rtlCol="0" anchor="t">
            <a:spAutoFit/>
          </a:bodyPr>
          <a:lstStyle/>
          <a:p>
            <a:pPr marL="0" lvl="0" indent="0" algn="l">
              <a:lnSpc>
                <a:spcPts val="7871"/>
              </a:lnSpc>
              <a:spcBef>
                <a:spcPct val="0"/>
              </a:spcBef>
            </a:pPr>
            <a:r>
              <a:rPr lang="en-US" sz="8199" b="1">
                <a:solidFill>
                  <a:srgbClr val="DE4C79"/>
                </a:solidFill>
                <a:latin typeface="Aileron Bold"/>
                <a:ea typeface="Aileron Bold"/>
                <a:cs typeface="Aileron Bold"/>
                <a:sym typeface="Aileron Bold"/>
              </a:rPr>
              <a:t>WHY YOU SHOULD USE LABELS IN RAYYAN</a:t>
            </a:r>
          </a:p>
        </p:txBody>
      </p:sp>
      <p:sp>
        <p:nvSpPr>
          <p:cNvPr id="11" name="TextBox 11"/>
          <p:cNvSpPr txBox="1"/>
          <p:nvPr/>
        </p:nvSpPr>
        <p:spPr>
          <a:xfrm>
            <a:off x="1134515" y="6591934"/>
            <a:ext cx="7090645" cy="1099820"/>
          </a:xfrm>
          <a:prstGeom prst="rect">
            <a:avLst/>
          </a:prstGeom>
        </p:spPr>
        <p:txBody>
          <a:bodyPr lIns="0" tIns="0" rIns="0" bIns="0" rtlCol="0" anchor="t">
            <a:spAutoFit/>
          </a:bodyPr>
          <a:lstStyle/>
          <a:p>
            <a:pPr marL="0" lvl="1" indent="0" algn="l">
              <a:lnSpc>
                <a:spcPts val="4480"/>
              </a:lnSpc>
              <a:spcBef>
                <a:spcPct val="0"/>
              </a:spcBef>
            </a:pPr>
            <a:r>
              <a:rPr lang="en-US" sz="3200" b="1">
                <a:solidFill>
                  <a:srgbClr val="565656"/>
                </a:solidFill>
                <a:latin typeface="Aileron Bold"/>
                <a:ea typeface="Aileron Bold"/>
                <a:cs typeface="Aileron Bold"/>
                <a:sym typeface="Aileron Bold"/>
              </a:rPr>
              <a:t>Labels make it easier to track and export titles included in the study</a:t>
            </a:r>
          </a:p>
        </p:txBody>
      </p:sp>
      <p:sp>
        <p:nvSpPr>
          <p:cNvPr id="12" name="Freeform 12"/>
          <p:cNvSpPr/>
          <p:nvPr/>
        </p:nvSpPr>
        <p:spPr>
          <a:xfrm>
            <a:off x="-1118492" y="-99980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grpSp>
        <p:nvGrpSpPr>
          <p:cNvPr id="2" name="Group 2"/>
          <p:cNvGrpSpPr/>
          <p:nvPr/>
        </p:nvGrpSpPr>
        <p:grpSpPr>
          <a:xfrm>
            <a:off x="9144000" y="0"/>
            <a:ext cx="9144000" cy="10287000"/>
            <a:chOff x="0" y="0"/>
            <a:chExt cx="3093156" cy="3479800"/>
          </a:xfrm>
        </p:grpSpPr>
        <p:sp>
          <p:nvSpPr>
            <p:cNvPr id="3" name="Freeform 3"/>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3084B2"/>
            </a:solidFill>
          </p:spPr>
          <p:txBody>
            <a:bodyPr/>
            <a:lstStyle/>
            <a:p>
              <a:endParaRPr lang="en-US"/>
            </a:p>
          </p:txBody>
        </p:sp>
      </p:grpSp>
      <p:sp>
        <p:nvSpPr>
          <p:cNvPr id="4" name="Freeform 4"/>
          <p:cNvSpPr/>
          <p:nvPr/>
        </p:nvSpPr>
        <p:spPr>
          <a:xfrm rot="-10800000">
            <a:off x="15366916" y="723199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8574186" y="1028700"/>
            <a:ext cx="9288949" cy="8295945"/>
          </a:xfrm>
          <a:custGeom>
            <a:avLst/>
            <a:gdLst/>
            <a:ahLst/>
            <a:cxnLst/>
            <a:rect l="l" t="t" r="r" b="b"/>
            <a:pathLst>
              <a:path w="9288949" h="8295945">
                <a:moveTo>
                  <a:pt x="0" y="0"/>
                </a:moveTo>
                <a:lnTo>
                  <a:pt x="9288949" y="0"/>
                </a:lnTo>
                <a:lnTo>
                  <a:pt x="9288949" y="8295945"/>
                </a:lnTo>
                <a:lnTo>
                  <a:pt x="0" y="8295945"/>
                </a:lnTo>
                <a:lnTo>
                  <a:pt x="0" y="0"/>
                </a:lnTo>
                <a:close/>
              </a:path>
            </a:pathLst>
          </a:custGeom>
          <a:blipFill>
            <a:blip r:embed="rId5"/>
            <a:stretch>
              <a:fillRect l="-3063" t="-2902" r="-2687" b="-2902"/>
            </a:stretch>
          </a:blipFill>
          <a:ln w="38100" cap="sq">
            <a:solidFill>
              <a:srgbClr val="DE4C79"/>
            </a:solidFill>
            <a:prstDash val="solid"/>
            <a:miter/>
          </a:ln>
        </p:spPr>
        <p:txBody>
          <a:bodyPr/>
          <a:lstStyle/>
          <a:p>
            <a:endParaRPr lang="en-US"/>
          </a:p>
        </p:txBody>
      </p:sp>
      <p:sp>
        <p:nvSpPr>
          <p:cNvPr id="6" name="TextBox 6"/>
          <p:cNvSpPr txBox="1"/>
          <p:nvPr/>
        </p:nvSpPr>
        <p:spPr>
          <a:xfrm>
            <a:off x="1134515" y="2079385"/>
            <a:ext cx="7880970" cy="4031360"/>
          </a:xfrm>
          <a:prstGeom prst="rect">
            <a:avLst/>
          </a:prstGeom>
        </p:spPr>
        <p:txBody>
          <a:bodyPr lIns="0" tIns="0" rIns="0" bIns="0" rtlCol="0" anchor="t">
            <a:spAutoFit/>
          </a:bodyPr>
          <a:lstStyle/>
          <a:p>
            <a:pPr marL="0" lvl="0" indent="0" algn="l">
              <a:lnSpc>
                <a:spcPts val="7871"/>
              </a:lnSpc>
              <a:spcBef>
                <a:spcPct val="0"/>
              </a:spcBef>
            </a:pPr>
            <a:r>
              <a:rPr lang="en-US" sz="8199" b="1">
                <a:solidFill>
                  <a:srgbClr val="DE4C79"/>
                </a:solidFill>
                <a:latin typeface="Aileron Bold"/>
                <a:ea typeface="Aileron Bold"/>
                <a:cs typeface="Aileron Bold"/>
                <a:sym typeface="Aileron Bold"/>
              </a:rPr>
              <a:t>WHY YOU SHOULD USE LABELS IN RAYYAN</a:t>
            </a:r>
          </a:p>
        </p:txBody>
      </p:sp>
      <p:sp>
        <p:nvSpPr>
          <p:cNvPr id="7" name="TextBox 7"/>
          <p:cNvSpPr txBox="1"/>
          <p:nvPr/>
        </p:nvSpPr>
        <p:spPr>
          <a:xfrm>
            <a:off x="1134515" y="6591934"/>
            <a:ext cx="7090645" cy="1099820"/>
          </a:xfrm>
          <a:prstGeom prst="rect">
            <a:avLst/>
          </a:prstGeom>
        </p:spPr>
        <p:txBody>
          <a:bodyPr lIns="0" tIns="0" rIns="0" bIns="0" rtlCol="0" anchor="t">
            <a:spAutoFit/>
          </a:bodyPr>
          <a:lstStyle/>
          <a:p>
            <a:pPr marL="0" lvl="1" indent="0" algn="l">
              <a:lnSpc>
                <a:spcPts val="4480"/>
              </a:lnSpc>
              <a:spcBef>
                <a:spcPct val="0"/>
              </a:spcBef>
            </a:pPr>
            <a:r>
              <a:rPr lang="en-US" sz="3200" b="1">
                <a:solidFill>
                  <a:srgbClr val="565656"/>
                </a:solidFill>
                <a:latin typeface="Aileron Bold"/>
                <a:ea typeface="Aileron Bold"/>
                <a:cs typeface="Aileron Bold"/>
                <a:sym typeface="Aileron Bold"/>
              </a:rPr>
              <a:t>Labels make it easier to track and export titles included in the study</a:t>
            </a:r>
          </a:p>
        </p:txBody>
      </p:sp>
      <p:sp>
        <p:nvSpPr>
          <p:cNvPr id="8" name="Freeform 8"/>
          <p:cNvSpPr/>
          <p:nvPr/>
        </p:nvSpPr>
        <p:spPr>
          <a:xfrm>
            <a:off x="-1118492" y="-99980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sp>
        <p:nvSpPr>
          <p:cNvPr id="2" name="TextBox 2"/>
          <p:cNvSpPr txBox="1"/>
          <p:nvPr/>
        </p:nvSpPr>
        <p:spPr>
          <a:xfrm>
            <a:off x="1134515" y="2079385"/>
            <a:ext cx="7880970" cy="4031360"/>
          </a:xfrm>
          <a:prstGeom prst="rect">
            <a:avLst/>
          </a:prstGeom>
        </p:spPr>
        <p:txBody>
          <a:bodyPr lIns="0" tIns="0" rIns="0" bIns="0" rtlCol="0" anchor="t">
            <a:spAutoFit/>
          </a:bodyPr>
          <a:lstStyle/>
          <a:p>
            <a:pPr marL="0" lvl="0" indent="0" algn="l">
              <a:lnSpc>
                <a:spcPts val="7871"/>
              </a:lnSpc>
              <a:spcBef>
                <a:spcPct val="0"/>
              </a:spcBef>
            </a:pPr>
            <a:r>
              <a:rPr lang="en-US" sz="8199" b="1">
                <a:solidFill>
                  <a:srgbClr val="DE4C79"/>
                </a:solidFill>
                <a:latin typeface="Aileron Bold"/>
                <a:ea typeface="Aileron Bold"/>
                <a:cs typeface="Aileron Bold"/>
                <a:sym typeface="Aileron Bold"/>
              </a:rPr>
              <a:t>WHY YOU SHOULD USE LABELS IN RAYYAN</a:t>
            </a:r>
          </a:p>
        </p:txBody>
      </p:sp>
      <p:sp>
        <p:nvSpPr>
          <p:cNvPr id="3" name="Freeform 3"/>
          <p:cNvSpPr/>
          <p:nvPr/>
        </p:nvSpPr>
        <p:spPr>
          <a:xfrm rot="-10800000">
            <a:off x="15366916" y="723199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9144000" y="0"/>
            <a:ext cx="9144000" cy="10287000"/>
            <a:chOff x="0" y="0"/>
            <a:chExt cx="3093156" cy="3479800"/>
          </a:xfrm>
        </p:grpSpPr>
        <p:sp>
          <p:nvSpPr>
            <p:cNvPr id="5" name="Freeform 5"/>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3084B2"/>
            </a:solidFill>
          </p:spPr>
          <p:txBody>
            <a:bodyPr/>
            <a:lstStyle/>
            <a:p>
              <a:endParaRPr lang="en-US"/>
            </a:p>
          </p:txBody>
        </p:sp>
      </p:grpSp>
      <p:sp>
        <p:nvSpPr>
          <p:cNvPr id="6" name="Freeform 6"/>
          <p:cNvSpPr/>
          <p:nvPr/>
        </p:nvSpPr>
        <p:spPr>
          <a:xfrm>
            <a:off x="-1118492" y="-99980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8113628" y="1059794"/>
            <a:ext cx="9819181" cy="8229600"/>
          </a:xfrm>
          <a:custGeom>
            <a:avLst/>
            <a:gdLst/>
            <a:ahLst/>
            <a:cxnLst/>
            <a:rect l="l" t="t" r="r" b="b"/>
            <a:pathLst>
              <a:path w="9819181" h="8229600">
                <a:moveTo>
                  <a:pt x="0" y="0"/>
                </a:moveTo>
                <a:lnTo>
                  <a:pt x="9819181" y="0"/>
                </a:lnTo>
                <a:lnTo>
                  <a:pt x="9819181" y="8229600"/>
                </a:lnTo>
                <a:lnTo>
                  <a:pt x="0" y="8229600"/>
                </a:lnTo>
                <a:lnTo>
                  <a:pt x="0" y="0"/>
                </a:lnTo>
                <a:close/>
              </a:path>
            </a:pathLst>
          </a:custGeom>
          <a:blipFill>
            <a:blip r:embed="rId7"/>
            <a:stretch>
              <a:fillRect r="-54759"/>
            </a:stretch>
          </a:blipFill>
        </p:spPr>
        <p:txBody>
          <a:bodyPr/>
          <a:lstStyle/>
          <a:p>
            <a:endParaRPr lang="en-US"/>
          </a:p>
        </p:txBody>
      </p:sp>
      <p:sp>
        <p:nvSpPr>
          <p:cNvPr id="8" name="TextBox 8"/>
          <p:cNvSpPr txBox="1"/>
          <p:nvPr/>
        </p:nvSpPr>
        <p:spPr>
          <a:xfrm>
            <a:off x="1134515" y="6591934"/>
            <a:ext cx="7090645" cy="1661795"/>
          </a:xfrm>
          <a:prstGeom prst="rect">
            <a:avLst/>
          </a:prstGeom>
        </p:spPr>
        <p:txBody>
          <a:bodyPr lIns="0" tIns="0" rIns="0" bIns="0" rtlCol="0" anchor="t">
            <a:spAutoFit/>
          </a:bodyPr>
          <a:lstStyle/>
          <a:p>
            <a:pPr marL="0" lvl="1" indent="0" algn="l">
              <a:lnSpc>
                <a:spcPts val="4480"/>
              </a:lnSpc>
              <a:spcBef>
                <a:spcPct val="0"/>
              </a:spcBef>
            </a:pPr>
            <a:r>
              <a:rPr lang="en-US" sz="3200" b="1">
                <a:solidFill>
                  <a:srgbClr val="565656"/>
                </a:solidFill>
                <a:latin typeface="Aileron Bold"/>
                <a:ea typeface="Aileron Bold"/>
                <a:cs typeface="Aileron Bold"/>
                <a:sym typeface="Aileron Bold"/>
              </a:rPr>
              <a:t>Labels make it easier to track concepts for data extraction or the manuscript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5BA5A"/>
        </a:solidFill>
        <a:effectLst/>
      </p:bgPr>
    </p:bg>
    <p:spTree>
      <p:nvGrpSpPr>
        <p:cNvPr id="1" name=""/>
        <p:cNvGrpSpPr/>
        <p:nvPr/>
      </p:nvGrpSpPr>
      <p:grpSpPr>
        <a:xfrm>
          <a:off x="0" y="0"/>
          <a:ext cx="0" cy="0"/>
          <a:chOff x="0" y="0"/>
          <a:chExt cx="0" cy="0"/>
        </a:xfrm>
      </p:grpSpPr>
      <p:sp>
        <p:nvSpPr>
          <p:cNvPr id="2" name="Freeform 2"/>
          <p:cNvSpPr/>
          <p:nvPr/>
        </p:nvSpPr>
        <p:spPr>
          <a:xfrm>
            <a:off x="-1118492" y="-99980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0800000">
            <a:off x="15366916" y="723199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2085135" y="1493520"/>
            <a:ext cx="5428973" cy="5399360"/>
          </a:xfrm>
          <a:custGeom>
            <a:avLst/>
            <a:gdLst/>
            <a:ahLst/>
            <a:cxnLst/>
            <a:rect l="l" t="t" r="r" b="b"/>
            <a:pathLst>
              <a:path w="5428973" h="5399360">
                <a:moveTo>
                  <a:pt x="0" y="0"/>
                </a:moveTo>
                <a:lnTo>
                  <a:pt x="5428973" y="0"/>
                </a:lnTo>
                <a:lnTo>
                  <a:pt x="5428973" y="5399360"/>
                </a:lnTo>
                <a:lnTo>
                  <a:pt x="0" y="53993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p:cNvSpPr txBox="1"/>
          <p:nvPr/>
        </p:nvSpPr>
        <p:spPr>
          <a:xfrm>
            <a:off x="3175892" y="1248096"/>
            <a:ext cx="8961510" cy="1084707"/>
          </a:xfrm>
          <a:prstGeom prst="rect">
            <a:avLst/>
          </a:prstGeom>
        </p:spPr>
        <p:txBody>
          <a:bodyPr lIns="0" tIns="0" rIns="0" bIns="0" rtlCol="0" anchor="t">
            <a:spAutoFit/>
          </a:bodyPr>
          <a:lstStyle/>
          <a:p>
            <a:pPr marL="0" lvl="0" indent="0" algn="l">
              <a:lnSpc>
                <a:spcPts val="8064"/>
              </a:lnSpc>
              <a:spcBef>
                <a:spcPct val="0"/>
              </a:spcBef>
            </a:pPr>
            <a:r>
              <a:rPr lang="en-US" sz="8400" b="1">
                <a:solidFill>
                  <a:srgbClr val="FFFFFF"/>
                </a:solidFill>
                <a:latin typeface="Aileron Bold"/>
                <a:ea typeface="Aileron Bold"/>
                <a:cs typeface="Aileron Bold"/>
                <a:sym typeface="Aileron Bold"/>
              </a:rPr>
              <a:t>IN SUMMARY</a:t>
            </a:r>
          </a:p>
        </p:txBody>
      </p:sp>
      <p:sp>
        <p:nvSpPr>
          <p:cNvPr id="6" name="TextBox 6"/>
          <p:cNvSpPr txBox="1"/>
          <p:nvPr/>
        </p:nvSpPr>
        <p:spPr>
          <a:xfrm>
            <a:off x="1405689" y="4036509"/>
            <a:ext cx="10731712" cy="4487066"/>
          </a:xfrm>
          <a:prstGeom prst="rect">
            <a:avLst/>
          </a:prstGeom>
        </p:spPr>
        <p:txBody>
          <a:bodyPr lIns="0" tIns="0" rIns="0" bIns="0" rtlCol="0" anchor="t">
            <a:spAutoFit/>
          </a:bodyPr>
          <a:lstStyle/>
          <a:p>
            <a:pPr marL="777978" lvl="1" indent="-388989" algn="l">
              <a:lnSpc>
                <a:spcPts val="7242"/>
              </a:lnSpc>
              <a:buFont typeface="Arial"/>
              <a:buChar char="•"/>
            </a:pPr>
            <a:r>
              <a:rPr lang="en-US" sz="3603" dirty="0">
                <a:solidFill>
                  <a:srgbClr val="FFFFFF"/>
                </a:solidFill>
                <a:latin typeface="Aileron"/>
                <a:ea typeface="Aileron"/>
                <a:cs typeface="Aileron"/>
                <a:sym typeface="Aileron"/>
              </a:rPr>
              <a:t>Keep track of how many titles are reviewed, included and excluded in each round of review</a:t>
            </a:r>
          </a:p>
          <a:p>
            <a:pPr marL="777978" lvl="1" indent="-388989" algn="l">
              <a:lnSpc>
                <a:spcPts val="7242"/>
              </a:lnSpc>
              <a:buFont typeface="Arial"/>
              <a:buChar char="•"/>
            </a:pPr>
            <a:r>
              <a:rPr lang="en-US" sz="3603" dirty="0">
                <a:solidFill>
                  <a:srgbClr val="FFFFFF"/>
                </a:solidFill>
                <a:latin typeface="Aileron"/>
                <a:ea typeface="Aileron"/>
                <a:cs typeface="Aileron"/>
                <a:sym typeface="Aileron"/>
              </a:rPr>
              <a:t>Track information for PRISMA</a:t>
            </a:r>
          </a:p>
          <a:p>
            <a:pPr marL="777978" lvl="1" indent="-388989" algn="l">
              <a:lnSpc>
                <a:spcPts val="7242"/>
              </a:lnSpc>
              <a:buFont typeface="Arial"/>
              <a:buChar char="•"/>
            </a:pPr>
            <a:r>
              <a:rPr lang="en-US" sz="3603" dirty="0">
                <a:solidFill>
                  <a:srgbClr val="FFFFFF"/>
                </a:solidFill>
                <a:latin typeface="Aileron"/>
                <a:ea typeface="Aileron"/>
                <a:cs typeface="Aileron"/>
                <a:sym typeface="Aileron"/>
              </a:rPr>
              <a:t>Export information for the review team</a:t>
            </a:r>
          </a:p>
          <a:p>
            <a:pPr marL="777978" lvl="1" indent="-388989" algn="l">
              <a:lnSpc>
                <a:spcPts val="7242"/>
              </a:lnSpc>
              <a:buFont typeface="Arial"/>
              <a:buChar char="•"/>
            </a:pPr>
            <a:r>
              <a:rPr lang="en-US" sz="3603" dirty="0">
                <a:solidFill>
                  <a:srgbClr val="FFFFFF"/>
                </a:solidFill>
                <a:latin typeface="Aileron"/>
                <a:ea typeface="Aileron"/>
                <a:cs typeface="Aileron"/>
                <a:sym typeface="Aileron"/>
              </a:rPr>
              <a:t>Label themes for data extraction</a:t>
            </a:r>
          </a:p>
        </p:txBody>
      </p:sp>
      <p:sp>
        <p:nvSpPr>
          <p:cNvPr id="7" name="TextBox 7"/>
          <p:cNvSpPr txBox="1"/>
          <p:nvPr/>
        </p:nvSpPr>
        <p:spPr>
          <a:xfrm>
            <a:off x="3241290" y="2675703"/>
            <a:ext cx="8830713" cy="1059560"/>
          </a:xfrm>
          <a:prstGeom prst="rect">
            <a:avLst/>
          </a:prstGeom>
        </p:spPr>
        <p:txBody>
          <a:bodyPr lIns="0" tIns="0" rIns="0" bIns="0" rtlCol="0" anchor="t">
            <a:spAutoFit/>
          </a:bodyPr>
          <a:lstStyle/>
          <a:p>
            <a:pPr marL="0" lvl="0" indent="0" algn="l">
              <a:lnSpc>
                <a:spcPts val="7871"/>
              </a:lnSpc>
            </a:pPr>
            <a:r>
              <a:rPr lang="en-US" sz="8199">
                <a:solidFill>
                  <a:srgbClr val="FEFFFE"/>
                </a:solidFill>
                <a:latin typeface="Handelson Three"/>
                <a:ea typeface="Handelson Three"/>
                <a:cs typeface="Handelson Three"/>
                <a:sym typeface="Handelson Three"/>
              </a:rPr>
              <a:t>Labels can be used to...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E4F7A"/>
        </a:solidFill>
        <a:effectLst/>
      </p:bgPr>
    </p:bg>
    <p:spTree>
      <p:nvGrpSpPr>
        <p:cNvPr id="1" name=""/>
        <p:cNvGrpSpPr/>
        <p:nvPr/>
      </p:nvGrpSpPr>
      <p:grpSpPr>
        <a:xfrm>
          <a:off x="0" y="0"/>
          <a:ext cx="0" cy="0"/>
          <a:chOff x="0" y="0"/>
          <a:chExt cx="0" cy="0"/>
        </a:xfrm>
      </p:grpSpPr>
      <p:grpSp>
        <p:nvGrpSpPr>
          <p:cNvPr id="2" name="Group 2"/>
          <p:cNvGrpSpPr/>
          <p:nvPr/>
        </p:nvGrpSpPr>
        <p:grpSpPr>
          <a:xfrm>
            <a:off x="1914833" y="1992552"/>
            <a:ext cx="14655673" cy="6668777"/>
            <a:chOff x="0" y="0"/>
            <a:chExt cx="3859930" cy="1756386"/>
          </a:xfrm>
        </p:grpSpPr>
        <p:sp>
          <p:nvSpPr>
            <p:cNvPr id="3" name="Freeform 3"/>
            <p:cNvSpPr/>
            <p:nvPr/>
          </p:nvSpPr>
          <p:spPr>
            <a:xfrm>
              <a:off x="0" y="0"/>
              <a:ext cx="3859930" cy="1756386"/>
            </a:xfrm>
            <a:custGeom>
              <a:avLst/>
              <a:gdLst/>
              <a:ahLst/>
              <a:cxnLst/>
              <a:rect l="l" t="t" r="r" b="b"/>
              <a:pathLst>
                <a:path w="3859930" h="1756386">
                  <a:moveTo>
                    <a:pt x="26941" y="0"/>
                  </a:moveTo>
                  <a:lnTo>
                    <a:pt x="3832989" y="0"/>
                  </a:lnTo>
                  <a:cubicBezTo>
                    <a:pt x="3847868" y="0"/>
                    <a:pt x="3859930" y="12062"/>
                    <a:pt x="3859930" y="26941"/>
                  </a:cubicBezTo>
                  <a:lnTo>
                    <a:pt x="3859930" y="1729445"/>
                  </a:lnTo>
                  <a:cubicBezTo>
                    <a:pt x="3859930" y="1736590"/>
                    <a:pt x="3857092" y="1743443"/>
                    <a:pt x="3852039" y="1748495"/>
                  </a:cubicBezTo>
                  <a:cubicBezTo>
                    <a:pt x="3846987" y="1753547"/>
                    <a:pt x="3840135" y="1756386"/>
                    <a:pt x="3832989" y="1756386"/>
                  </a:cubicBezTo>
                  <a:lnTo>
                    <a:pt x="26941" y="1756386"/>
                  </a:lnTo>
                  <a:cubicBezTo>
                    <a:pt x="19796" y="1756386"/>
                    <a:pt x="12943" y="1753547"/>
                    <a:pt x="7891" y="1748495"/>
                  </a:cubicBezTo>
                  <a:cubicBezTo>
                    <a:pt x="2838" y="1743443"/>
                    <a:pt x="0" y="1736590"/>
                    <a:pt x="0" y="1729445"/>
                  </a:cubicBezTo>
                  <a:lnTo>
                    <a:pt x="0" y="26941"/>
                  </a:lnTo>
                  <a:cubicBezTo>
                    <a:pt x="0" y="19796"/>
                    <a:pt x="2838" y="12943"/>
                    <a:pt x="7891" y="7891"/>
                  </a:cubicBezTo>
                  <a:cubicBezTo>
                    <a:pt x="12943" y="2838"/>
                    <a:pt x="19796" y="0"/>
                    <a:pt x="26941" y="0"/>
                  </a:cubicBezTo>
                  <a:close/>
                </a:path>
              </a:pathLst>
            </a:custGeom>
            <a:solidFill>
              <a:srgbClr val="FFFFFF"/>
            </a:solidFill>
          </p:spPr>
          <p:txBody>
            <a:bodyPr/>
            <a:lstStyle/>
            <a:p>
              <a:endParaRPr lang="en-US"/>
            </a:p>
          </p:txBody>
        </p:sp>
        <p:sp>
          <p:nvSpPr>
            <p:cNvPr id="4" name="TextBox 4"/>
            <p:cNvSpPr txBox="1"/>
            <p:nvPr/>
          </p:nvSpPr>
          <p:spPr>
            <a:xfrm>
              <a:off x="0" y="-38100"/>
              <a:ext cx="3859930" cy="1794486"/>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460183" y="3814768"/>
            <a:ext cx="9167218" cy="4451898"/>
          </a:xfrm>
          <a:prstGeom prst="rect">
            <a:avLst/>
          </a:prstGeom>
        </p:spPr>
        <p:txBody>
          <a:bodyPr lIns="0" tIns="0" rIns="0" bIns="0" rtlCol="0" anchor="t">
            <a:spAutoFit/>
          </a:bodyPr>
          <a:lstStyle/>
          <a:p>
            <a:pPr algn="ctr">
              <a:lnSpc>
                <a:spcPts val="5044"/>
              </a:lnSpc>
            </a:pPr>
            <a:r>
              <a:rPr lang="en-US" sz="3603">
                <a:solidFill>
                  <a:srgbClr val="565656"/>
                </a:solidFill>
                <a:latin typeface="Aileron"/>
                <a:ea typeface="Aileron"/>
                <a:cs typeface="Aileron"/>
                <a:sym typeface="Aileron"/>
              </a:rPr>
              <a:t>Working on scoping reviews is a process, and so is getting to know the software </a:t>
            </a:r>
          </a:p>
          <a:p>
            <a:pPr algn="ctr">
              <a:lnSpc>
                <a:spcPts val="5044"/>
              </a:lnSpc>
            </a:pPr>
            <a:r>
              <a:rPr lang="en-US" sz="3603">
                <a:solidFill>
                  <a:srgbClr val="565656"/>
                </a:solidFill>
                <a:latin typeface="Aileron"/>
                <a:ea typeface="Aileron"/>
                <a:cs typeface="Aileron"/>
                <a:sym typeface="Aileron"/>
              </a:rPr>
              <a:t>you use to manage that process.</a:t>
            </a:r>
          </a:p>
          <a:p>
            <a:pPr algn="ctr">
              <a:lnSpc>
                <a:spcPts val="5044"/>
              </a:lnSpc>
            </a:pPr>
            <a:endParaRPr lang="en-US" sz="3603">
              <a:solidFill>
                <a:srgbClr val="565656"/>
              </a:solidFill>
              <a:latin typeface="Aileron"/>
              <a:ea typeface="Aileron"/>
              <a:cs typeface="Aileron"/>
              <a:sym typeface="Aileron"/>
            </a:endParaRPr>
          </a:p>
          <a:p>
            <a:pPr algn="ctr">
              <a:lnSpc>
                <a:spcPts val="5044"/>
              </a:lnSpc>
            </a:pPr>
            <a:r>
              <a:rPr lang="en-US" sz="3603">
                <a:solidFill>
                  <a:srgbClr val="565656"/>
                </a:solidFill>
                <a:latin typeface="Aileron"/>
                <a:ea typeface="Aileron"/>
                <a:cs typeface="Aileron"/>
                <a:sym typeface="Aileron"/>
              </a:rPr>
              <a:t>Using labels is one way to simplify your process; I’d love to hear how you’ve used their tools in your own reviews.</a:t>
            </a:r>
          </a:p>
        </p:txBody>
      </p:sp>
      <p:sp>
        <p:nvSpPr>
          <p:cNvPr id="6" name="Freeform 6"/>
          <p:cNvSpPr/>
          <p:nvPr/>
        </p:nvSpPr>
        <p:spPr>
          <a:xfrm>
            <a:off x="-1118492" y="-99980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10800000">
            <a:off x="15366916" y="723199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flipH="1">
            <a:off x="2226189" y="1297747"/>
            <a:ext cx="3632620" cy="8058388"/>
          </a:xfrm>
          <a:custGeom>
            <a:avLst/>
            <a:gdLst/>
            <a:ahLst/>
            <a:cxnLst/>
            <a:rect l="l" t="t" r="r" b="b"/>
            <a:pathLst>
              <a:path w="3632620" h="8058388">
                <a:moveTo>
                  <a:pt x="3632620" y="0"/>
                </a:moveTo>
                <a:lnTo>
                  <a:pt x="0" y="0"/>
                </a:lnTo>
                <a:lnTo>
                  <a:pt x="0" y="8058388"/>
                </a:lnTo>
                <a:lnTo>
                  <a:pt x="3632620" y="8058388"/>
                </a:lnTo>
                <a:lnTo>
                  <a:pt x="363262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TextBox 9"/>
          <p:cNvSpPr txBox="1"/>
          <p:nvPr/>
        </p:nvSpPr>
        <p:spPr>
          <a:xfrm>
            <a:off x="5858809" y="2577716"/>
            <a:ext cx="10369967" cy="1084707"/>
          </a:xfrm>
          <a:prstGeom prst="rect">
            <a:avLst/>
          </a:prstGeom>
        </p:spPr>
        <p:txBody>
          <a:bodyPr lIns="0" tIns="0" rIns="0" bIns="0" rtlCol="0" anchor="t">
            <a:spAutoFit/>
          </a:bodyPr>
          <a:lstStyle/>
          <a:p>
            <a:pPr marL="0" lvl="0" indent="0" algn="ctr">
              <a:lnSpc>
                <a:spcPts val="8064"/>
              </a:lnSpc>
              <a:spcBef>
                <a:spcPct val="0"/>
              </a:spcBef>
            </a:pPr>
            <a:r>
              <a:rPr lang="en-US" sz="8400" b="1" u="none">
                <a:solidFill>
                  <a:srgbClr val="3084B2"/>
                </a:solidFill>
                <a:latin typeface="Aileron Bold"/>
                <a:ea typeface="Aileron Bold"/>
                <a:cs typeface="Aileron Bold"/>
                <a:sym typeface="Aileron Bold"/>
              </a:rPr>
              <a:t>REMEMBER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grpSp>
        <p:nvGrpSpPr>
          <p:cNvPr id="2" name="Group 2"/>
          <p:cNvGrpSpPr/>
          <p:nvPr/>
        </p:nvGrpSpPr>
        <p:grpSpPr>
          <a:xfrm>
            <a:off x="0" y="8415338"/>
            <a:ext cx="18288000" cy="1871662"/>
            <a:chOff x="0" y="0"/>
            <a:chExt cx="4816593" cy="492948"/>
          </a:xfrm>
        </p:grpSpPr>
        <p:sp>
          <p:nvSpPr>
            <p:cNvPr id="3" name="Freeform 3"/>
            <p:cNvSpPr/>
            <p:nvPr/>
          </p:nvSpPr>
          <p:spPr>
            <a:xfrm>
              <a:off x="0" y="0"/>
              <a:ext cx="4816592" cy="492948"/>
            </a:xfrm>
            <a:custGeom>
              <a:avLst/>
              <a:gdLst/>
              <a:ahLst/>
              <a:cxnLst/>
              <a:rect l="l" t="t" r="r" b="b"/>
              <a:pathLst>
                <a:path w="4816592" h="492948">
                  <a:moveTo>
                    <a:pt x="0" y="0"/>
                  </a:moveTo>
                  <a:lnTo>
                    <a:pt x="4816592" y="0"/>
                  </a:lnTo>
                  <a:lnTo>
                    <a:pt x="4816592" y="492948"/>
                  </a:lnTo>
                  <a:lnTo>
                    <a:pt x="0" y="492948"/>
                  </a:lnTo>
                  <a:close/>
                </a:path>
              </a:pathLst>
            </a:custGeom>
            <a:solidFill>
              <a:srgbClr val="B264A9"/>
            </a:solidFill>
          </p:spPr>
          <p:txBody>
            <a:bodyPr/>
            <a:lstStyle/>
            <a:p>
              <a:endParaRPr lang="en-US"/>
            </a:p>
          </p:txBody>
        </p:sp>
        <p:sp>
          <p:nvSpPr>
            <p:cNvPr id="4" name="TextBox 4"/>
            <p:cNvSpPr txBox="1"/>
            <p:nvPr/>
          </p:nvSpPr>
          <p:spPr>
            <a:xfrm>
              <a:off x="0" y="-38100"/>
              <a:ext cx="4816593" cy="531048"/>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flipH="1">
            <a:off x="10325472" y="2512248"/>
            <a:ext cx="5439576" cy="9679718"/>
          </a:xfrm>
          <a:custGeom>
            <a:avLst/>
            <a:gdLst/>
            <a:ahLst/>
            <a:cxnLst/>
            <a:rect l="l" t="t" r="r" b="b"/>
            <a:pathLst>
              <a:path w="5439576" h="9679718">
                <a:moveTo>
                  <a:pt x="5439577" y="0"/>
                </a:moveTo>
                <a:lnTo>
                  <a:pt x="0" y="0"/>
                </a:lnTo>
                <a:lnTo>
                  <a:pt x="0" y="9679718"/>
                </a:lnTo>
                <a:lnTo>
                  <a:pt x="5439577" y="9679718"/>
                </a:lnTo>
                <a:lnTo>
                  <a:pt x="543957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6"/>
          <p:cNvSpPr txBox="1"/>
          <p:nvPr/>
        </p:nvSpPr>
        <p:spPr>
          <a:xfrm>
            <a:off x="3124200" y="1242670"/>
            <a:ext cx="12077700" cy="1269578"/>
          </a:xfrm>
          <a:prstGeom prst="rect">
            <a:avLst/>
          </a:prstGeom>
        </p:spPr>
        <p:txBody>
          <a:bodyPr wrap="square" lIns="0" tIns="0" rIns="0" bIns="0" rtlCol="0" anchor="t">
            <a:spAutoFit/>
          </a:bodyPr>
          <a:lstStyle/>
          <a:p>
            <a:pPr marL="0" lvl="0" indent="0" algn="ctr">
              <a:lnSpc>
                <a:spcPts val="9909"/>
              </a:lnSpc>
              <a:spcBef>
                <a:spcPct val="0"/>
              </a:spcBef>
            </a:pPr>
            <a:r>
              <a:rPr lang="en-US" sz="10322" b="1" u="none" spc="918" dirty="0">
                <a:solidFill>
                  <a:srgbClr val="3084B2"/>
                </a:solidFill>
                <a:latin typeface="Aileron Bold"/>
                <a:ea typeface="Aileron Bold"/>
                <a:cs typeface="Aileron Bold"/>
                <a:sym typeface="Aileron Bold"/>
              </a:rPr>
              <a:t>THANK YOU!</a:t>
            </a:r>
          </a:p>
        </p:txBody>
      </p:sp>
      <p:sp>
        <p:nvSpPr>
          <p:cNvPr id="7" name="Freeform 7"/>
          <p:cNvSpPr/>
          <p:nvPr/>
        </p:nvSpPr>
        <p:spPr>
          <a:xfrm>
            <a:off x="-1118492" y="-99980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rot="-10800000">
            <a:off x="15366916" y="723199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flipH="1">
            <a:off x="15112108" y="-1028700"/>
            <a:ext cx="4294383" cy="4114800"/>
          </a:xfrm>
          <a:custGeom>
            <a:avLst/>
            <a:gdLst/>
            <a:ahLst/>
            <a:cxnLst/>
            <a:rect l="l" t="t" r="r" b="b"/>
            <a:pathLst>
              <a:path w="4294383" h="4114800">
                <a:moveTo>
                  <a:pt x="4294384" y="0"/>
                </a:moveTo>
                <a:lnTo>
                  <a:pt x="0" y="0"/>
                </a:lnTo>
                <a:lnTo>
                  <a:pt x="0" y="4114800"/>
                </a:lnTo>
                <a:lnTo>
                  <a:pt x="4294384" y="4114800"/>
                </a:lnTo>
                <a:lnTo>
                  <a:pt x="4294384"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rot="-10800000" flipH="1">
            <a:off x="-1118492" y="7350148"/>
            <a:ext cx="4294383" cy="4114800"/>
          </a:xfrm>
          <a:custGeom>
            <a:avLst/>
            <a:gdLst/>
            <a:ahLst/>
            <a:cxnLst/>
            <a:rect l="l" t="t" r="r" b="b"/>
            <a:pathLst>
              <a:path w="4294383" h="4114800">
                <a:moveTo>
                  <a:pt x="4294384" y="0"/>
                </a:moveTo>
                <a:lnTo>
                  <a:pt x="0" y="0"/>
                </a:lnTo>
                <a:lnTo>
                  <a:pt x="0" y="4114800"/>
                </a:lnTo>
                <a:lnTo>
                  <a:pt x="4294384" y="4114800"/>
                </a:lnTo>
                <a:lnTo>
                  <a:pt x="4294384"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TextBox 11"/>
          <p:cNvSpPr txBox="1"/>
          <p:nvPr/>
        </p:nvSpPr>
        <p:spPr>
          <a:xfrm>
            <a:off x="1028700" y="4214902"/>
            <a:ext cx="8257028" cy="2516505"/>
          </a:xfrm>
          <a:prstGeom prst="rect">
            <a:avLst/>
          </a:prstGeom>
        </p:spPr>
        <p:txBody>
          <a:bodyPr lIns="0" tIns="0" rIns="0" bIns="0" rtlCol="0" anchor="t">
            <a:spAutoFit/>
          </a:bodyPr>
          <a:lstStyle/>
          <a:p>
            <a:pPr algn="ctr">
              <a:lnSpc>
                <a:spcPts val="6719"/>
              </a:lnSpc>
            </a:pPr>
            <a:r>
              <a:rPr lang="en-US" sz="4800" b="1">
                <a:solidFill>
                  <a:srgbClr val="565656"/>
                </a:solidFill>
                <a:latin typeface="Aileron Bold"/>
                <a:ea typeface="Aileron Bold"/>
                <a:cs typeface="Aileron Bold"/>
                <a:sym typeface="Aileron Bold"/>
              </a:rPr>
              <a:t>Joanna Russell Bliss</a:t>
            </a:r>
          </a:p>
          <a:p>
            <a:pPr algn="ctr">
              <a:lnSpc>
                <a:spcPts val="6719"/>
              </a:lnSpc>
            </a:pPr>
            <a:r>
              <a:rPr lang="en-US" sz="4800">
                <a:solidFill>
                  <a:srgbClr val="565656"/>
                </a:solidFill>
                <a:latin typeface="Aileron"/>
                <a:ea typeface="Aileron"/>
                <a:cs typeface="Aileron"/>
                <a:sym typeface="Aileron"/>
              </a:rPr>
              <a:t>Texas Woman’s University</a:t>
            </a:r>
          </a:p>
          <a:p>
            <a:pPr marL="0" lvl="0" indent="0" algn="ctr">
              <a:lnSpc>
                <a:spcPts val="6719"/>
              </a:lnSpc>
              <a:spcBef>
                <a:spcPct val="0"/>
              </a:spcBef>
            </a:pPr>
            <a:r>
              <a:rPr lang="en-US" sz="4800" u="sng">
                <a:solidFill>
                  <a:srgbClr val="565656"/>
                </a:solidFill>
                <a:latin typeface="Aileron"/>
                <a:ea typeface="Aileron"/>
                <a:cs typeface="Aileron"/>
                <a:sym typeface="Aileron"/>
              </a:rPr>
              <a:t>jbliss3@twu.edu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sp>
        <p:nvSpPr>
          <p:cNvPr id="2" name="TextBox 2"/>
          <p:cNvSpPr txBox="1"/>
          <p:nvPr/>
        </p:nvSpPr>
        <p:spPr>
          <a:xfrm>
            <a:off x="1676400" y="2565631"/>
            <a:ext cx="8399117" cy="1084707"/>
          </a:xfrm>
          <a:prstGeom prst="rect">
            <a:avLst/>
          </a:prstGeom>
        </p:spPr>
        <p:txBody>
          <a:bodyPr lIns="0" tIns="0" rIns="0" bIns="0" rtlCol="0" anchor="t">
            <a:spAutoFit/>
          </a:bodyPr>
          <a:lstStyle/>
          <a:p>
            <a:pPr marL="0" lvl="0" indent="0" algn="l">
              <a:lnSpc>
                <a:spcPts val="8064"/>
              </a:lnSpc>
              <a:spcBef>
                <a:spcPct val="0"/>
              </a:spcBef>
            </a:pPr>
            <a:r>
              <a:rPr lang="en-US" sz="8400" b="1">
                <a:solidFill>
                  <a:srgbClr val="6A62CC"/>
                </a:solidFill>
                <a:latin typeface="Aileron Bold"/>
                <a:ea typeface="Aileron Bold"/>
                <a:cs typeface="Aileron Bold"/>
                <a:sym typeface="Aileron Bold"/>
              </a:rPr>
              <a:t>I’M JOANNA!</a:t>
            </a:r>
          </a:p>
        </p:txBody>
      </p:sp>
      <p:sp>
        <p:nvSpPr>
          <p:cNvPr id="3" name="TextBox 3"/>
          <p:cNvSpPr txBox="1"/>
          <p:nvPr/>
        </p:nvSpPr>
        <p:spPr>
          <a:xfrm>
            <a:off x="1676400" y="6124861"/>
            <a:ext cx="8620185" cy="1899285"/>
          </a:xfrm>
          <a:prstGeom prst="rect">
            <a:avLst/>
          </a:prstGeom>
        </p:spPr>
        <p:txBody>
          <a:bodyPr lIns="0" tIns="0" rIns="0" bIns="0" rtlCol="0" anchor="t">
            <a:spAutoFit/>
          </a:bodyPr>
          <a:lstStyle/>
          <a:p>
            <a:pPr marL="0" lvl="0" indent="0" algn="l">
              <a:lnSpc>
                <a:spcPts val="5040"/>
              </a:lnSpc>
              <a:spcBef>
                <a:spcPct val="0"/>
              </a:spcBef>
            </a:pPr>
            <a:r>
              <a:rPr lang="en-US" sz="3600">
                <a:solidFill>
                  <a:srgbClr val="565656"/>
                </a:solidFill>
                <a:latin typeface="Aileron"/>
                <a:ea typeface="Aileron"/>
                <a:cs typeface="Aileron"/>
                <a:sym typeface="Aileron"/>
              </a:rPr>
              <a:t>I work with several subject areas, but my occupational therapy partners are particularly interested in scoping reviews.</a:t>
            </a:r>
          </a:p>
        </p:txBody>
      </p:sp>
      <p:sp>
        <p:nvSpPr>
          <p:cNvPr id="4" name="Freeform 4"/>
          <p:cNvSpPr/>
          <p:nvPr/>
        </p:nvSpPr>
        <p:spPr>
          <a:xfrm>
            <a:off x="-1118492" y="-99980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10800000">
            <a:off x="15366916" y="723199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flipH="1">
            <a:off x="15112108" y="-1028700"/>
            <a:ext cx="4294383" cy="4114800"/>
          </a:xfrm>
          <a:custGeom>
            <a:avLst/>
            <a:gdLst/>
            <a:ahLst/>
            <a:cxnLst/>
            <a:rect l="l" t="t" r="r" b="b"/>
            <a:pathLst>
              <a:path w="4294383" h="4114800">
                <a:moveTo>
                  <a:pt x="4294384" y="0"/>
                </a:moveTo>
                <a:lnTo>
                  <a:pt x="0" y="0"/>
                </a:lnTo>
                <a:lnTo>
                  <a:pt x="0" y="4114800"/>
                </a:lnTo>
                <a:lnTo>
                  <a:pt x="4294384" y="4114800"/>
                </a:lnTo>
                <a:lnTo>
                  <a:pt x="4294384"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rot="-10800000" flipH="1">
            <a:off x="-1118492" y="7350148"/>
            <a:ext cx="4294383" cy="4114800"/>
          </a:xfrm>
          <a:custGeom>
            <a:avLst/>
            <a:gdLst/>
            <a:ahLst/>
            <a:cxnLst/>
            <a:rect l="l" t="t" r="r" b="b"/>
            <a:pathLst>
              <a:path w="4294383" h="4114800">
                <a:moveTo>
                  <a:pt x="4294384" y="0"/>
                </a:moveTo>
                <a:lnTo>
                  <a:pt x="0" y="0"/>
                </a:lnTo>
                <a:lnTo>
                  <a:pt x="0" y="4114800"/>
                </a:lnTo>
                <a:lnTo>
                  <a:pt x="4294384" y="4114800"/>
                </a:lnTo>
                <a:lnTo>
                  <a:pt x="4294384"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8" name="Group 8"/>
          <p:cNvGrpSpPr/>
          <p:nvPr/>
        </p:nvGrpSpPr>
        <p:grpSpPr>
          <a:xfrm>
            <a:off x="10861607" y="2375131"/>
            <a:ext cx="5686546" cy="5700746"/>
            <a:chOff x="0" y="0"/>
            <a:chExt cx="5594350" cy="5608320"/>
          </a:xfrm>
        </p:grpSpPr>
        <p:sp>
          <p:nvSpPr>
            <p:cNvPr id="9" name="Freeform 9"/>
            <p:cNvSpPr/>
            <p:nvPr/>
          </p:nvSpPr>
          <p:spPr>
            <a:xfrm>
              <a:off x="-80010" y="-191770"/>
              <a:ext cx="6264910" cy="5977890"/>
            </a:xfrm>
            <a:custGeom>
              <a:avLst/>
              <a:gdLst/>
              <a:ahLst/>
              <a:cxnLst/>
              <a:rect l="l" t="t" r="r" b="b"/>
              <a:pathLst>
                <a:path w="6264910" h="5977890">
                  <a:moveTo>
                    <a:pt x="3576320" y="342900"/>
                  </a:moveTo>
                  <a:cubicBezTo>
                    <a:pt x="4768850" y="509270"/>
                    <a:pt x="6264910" y="971550"/>
                    <a:pt x="5435600" y="3060700"/>
                  </a:cubicBezTo>
                  <a:cubicBezTo>
                    <a:pt x="4606290" y="5149850"/>
                    <a:pt x="2889250" y="5520690"/>
                    <a:pt x="2059940" y="5749290"/>
                  </a:cubicBezTo>
                  <a:cubicBezTo>
                    <a:pt x="1230630" y="5977890"/>
                    <a:pt x="256540" y="5434330"/>
                    <a:pt x="600710" y="4203700"/>
                  </a:cubicBezTo>
                  <a:cubicBezTo>
                    <a:pt x="901700" y="3126740"/>
                    <a:pt x="0" y="1772920"/>
                    <a:pt x="86360" y="886460"/>
                  </a:cubicBezTo>
                  <a:cubicBezTo>
                    <a:pt x="172720" y="0"/>
                    <a:pt x="2145030" y="142240"/>
                    <a:pt x="3576320" y="342900"/>
                  </a:cubicBezTo>
                  <a:close/>
                </a:path>
              </a:pathLst>
            </a:custGeom>
            <a:blipFill>
              <a:blip r:embed="rId7"/>
              <a:stretch>
                <a:fillRect t="-7669" b="-42244"/>
              </a:stretch>
            </a:blipFill>
          </p:spPr>
          <p:txBody>
            <a:bodyPr/>
            <a:lstStyle/>
            <a:p>
              <a:endParaRPr lang="en-US"/>
            </a:p>
          </p:txBody>
        </p:sp>
      </p:grpSp>
      <p:sp>
        <p:nvSpPr>
          <p:cNvPr id="10" name="TextBox 10"/>
          <p:cNvSpPr txBox="1"/>
          <p:nvPr/>
        </p:nvSpPr>
        <p:spPr>
          <a:xfrm>
            <a:off x="1676400" y="4007838"/>
            <a:ext cx="8399117" cy="1899285"/>
          </a:xfrm>
          <a:prstGeom prst="rect">
            <a:avLst/>
          </a:prstGeom>
        </p:spPr>
        <p:txBody>
          <a:bodyPr lIns="0" tIns="0" rIns="0" bIns="0" rtlCol="0" anchor="t">
            <a:spAutoFit/>
          </a:bodyPr>
          <a:lstStyle/>
          <a:p>
            <a:pPr algn="l">
              <a:lnSpc>
                <a:spcPts val="5040"/>
              </a:lnSpc>
            </a:pPr>
            <a:r>
              <a:rPr lang="en-US" sz="3600" b="1">
                <a:solidFill>
                  <a:srgbClr val="565656"/>
                </a:solidFill>
                <a:latin typeface="Aileron Bold"/>
                <a:ea typeface="Aileron Bold"/>
                <a:cs typeface="Aileron Bold"/>
                <a:sym typeface="Aileron Bold"/>
              </a:rPr>
              <a:t>I am a health sciences librarian </a:t>
            </a:r>
          </a:p>
          <a:p>
            <a:pPr algn="l">
              <a:lnSpc>
                <a:spcPts val="5040"/>
              </a:lnSpc>
            </a:pPr>
            <a:r>
              <a:rPr lang="en-US" sz="3600" b="1">
                <a:solidFill>
                  <a:srgbClr val="565656"/>
                </a:solidFill>
                <a:latin typeface="Aileron Bold"/>
                <a:ea typeface="Aileron Bold"/>
                <a:cs typeface="Aileron Bold"/>
                <a:sym typeface="Aileron Bold"/>
              </a:rPr>
              <a:t>and the manager at the Dallas Campus </a:t>
            </a:r>
          </a:p>
          <a:p>
            <a:pPr marL="0" lvl="0" indent="0" algn="l">
              <a:lnSpc>
                <a:spcPts val="5040"/>
              </a:lnSpc>
              <a:spcBef>
                <a:spcPct val="0"/>
              </a:spcBef>
            </a:pPr>
            <a:r>
              <a:rPr lang="en-US" sz="3600" b="1">
                <a:solidFill>
                  <a:srgbClr val="565656"/>
                </a:solidFill>
                <a:latin typeface="Aileron Bold"/>
                <a:ea typeface="Aileron Bold"/>
                <a:cs typeface="Aileron Bold"/>
                <a:sym typeface="Aileron Bold"/>
              </a:rPr>
              <a:t>for Texas Woman’s University.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65712" y="892191"/>
            <a:ext cx="3959752" cy="8502618"/>
          </a:xfrm>
          <a:custGeom>
            <a:avLst/>
            <a:gdLst/>
            <a:ahLst/>
            <a:cxnLst/>
            <a:rect l="l" t="t" r="r" b="b"/>
            <a:pathLst>
              <a:path w="3959752" h="8502618">
                <a:moveTo>
                  <a:pt x="0" y="0"/>
                </a:moveTo>
                <a:lnTo>
                  <a:pt x="3959752" y="0"/>
                </a:lnTo>
                <a:lnTo>
                  <a:pt x="3959752" y="8502618"/>
                </a:lnTo>
                <a:lnTo>
                  <a:pt x="0" y="85026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7009432" y="3477363"/>
            <a:ext cx="10249868" cy="4939030"/>
          </a:xfrm>
          <a:prstGeom prst="rect">
            <a:avLst/>
          </a:prstGeom>
        </p:spPr>
        <p:txBody>
          <a:bodyPr lIns="0" tIns="0" rIns="0" bIns="0" rtlCol="0" anchor="t">
            <a:spAutoFit/>
          </a:bodyPr>
          <a:lstStyle/>
          <a:p>
            <a:pPr algn="ctr">
              <a:lnSpc>
                <a:spcPts val="3919"/>
              </a:lnSpc>
            </a:pPr>
            <a:r>
              <a:rPr lang="en-US" sz="2799">
                <a:solidFill>
                  <a:srgbClr val="565656"/>
                </a:solidFill>
                <a:latin typeface="Aileron"/>
                <a:ea typeface="Aileron"/>
                <a:cs typeface="Aileron"/>
                <a:sym typeface="Aileron"/>
              </a:rPr>
              <a:t>Gray, R.L., Cooper Hay, C., Yates, J.M., &amp; Bliss, J.R. (2025). Power mobility driving assessments used in research with adults in residential care: A scoping review. </a:t>
            </a:r>
            <a:r>
              <a:rPr lang="en-US" sz="2799" i="1">
                <a:solidFill>
                  <a:srgbClr val="565656"/>
                </a:solidFill>
                <a:latin typeface="Aileron Italics"/>
                <a:ea typeface="Aileron Italics"/>
                <a:cs typeface="Aileron Italics"/>
                <a:sym typeface="Aileron Italics"/>
              </a:rPr>
              <a:t>Assistive Technology</a:t>
            </a:r>
            <a:r>
              <a:rPr lang="en-US" sz="2799">
                <a:solidFill>
                  <a:srgbClr val="565656"/>
                </a:solidFill>
                <a:latin typeface="Aileron"/>
                <a:ea typeface="Aileron"/>
                <a:cs typeface="Aileron"/>
                <a:sym typeface="Aileron"/>
              </a:rPr>
              <a:t>, 1–10. </a:t>
            </a:r>
            <a:r>
              <a:rPr lang="en-US" sz="2799" u="sng">
                <a:solidFill>
                  <a:srgbClr val="565656"/>
                </a:solidFill>
                <a:latin typeface="Aileron"/>
                <a:ea typeface="Aileron"/>
                <a:cs typeface="Aileron"/>
                <a:sym typeface="Aileron"/>
                <a:hlinkClick r:id="rId5" tooltip="https://doi.org/10.1080/10400435.2025.2487701"/>
              </a:rPr>
              <a:t>https://doi.org/10.1080/10400435.2025.2487701</a:t>
            </a:r>
          </a:p>
          <a:p>
            <a:pPr algn="ctr">
              <a:lnSpc>
                <a:spcPts val="3919"/>
              </a:lnSpc>
            </a:pPr>
            <a:endParaRPr lang="en-US" sz="2799" u="sng">
              <a:solidFill>
                <a:srgbClr val="565656"/>
              </a:solidFill>
              <a:latin typeface="Aileron"/>
              <a:ea typeface="Aileron"/>
              <a:cs typeface="Aileron"/>
              <a:sym typeface="Aileron"/>
              <a:hlinkClick r:id="rId5" tooltip="https://doi.org/10.1080/10400435.2025.2487701"/>
            </a:endParaRPr>
          </a:p>
          <a:p>
            <a:pPr marL="0" lvl="0" indent="0" algn="ctr">
              <a:lnSpc>
                <a:spcPts val="3919"/>
              </a:lnSpc>
              <a:spcBef>
                <a:spcPct val="0"/>
              </a:spcBef>
            </a:pPr>
            <a:r>
              <a:rPr lang="en-US" sz="2799">
                <a:solidFill>
                  <a:srgbClr val="565656"/>
                </a:solidFill>
                <a:latin typeface="Aileron"/>
                <a:ea typeface="Aileron"/>
                <a:cs typeface="Aileron"/>
                <a:sym typeface="Aileron"/>
              </a:rPr>
              <a:t>Hintz, L.A., Maas, C., Bliss, J.R., &amp; Pizarro, E. (2024). School-based occupational therapy and multitiered systems of support in the United States: A scoping review. </a:t>
            </a:r>
            <a:r>
              <a:rPr lang="en-US" sz="2799" i="1">
                <a:solidFill>
                  <a:srgbClr val="565656"/>
                </a:solidFill>
                <a:latin typeface="Aileron Italics"/>
                <a:ea typeface="Aileron Italics"/>
                <a:cs typeface="Aileron Italics"/>
                <a:sym typeface="Aileron Italics"/>
              </a:rPr>
              <a:t>Journal of Occupational Therapy, Schools, &amp; Early Intervention, 17</a:t>
            </a:r>
            <a:r>
              <a:rPr lang="en-US" sz="2799">
                <a:solidFill>
                  <a:srgbClr val="565656"/>
                </a:solidFill>
                <a:latin typeface="Aileron"/>
                <a:ea typeface="Aileron"/>
                <a:cs typeface="Aileron"/>
                <a:sym typeface="Aileron"/>
              </a:rPr>
              <a:t>(3), 605-623. </a:t>
            </a:r>
            <a:r>
              <a:rPr lang="en-US" sz="2799" u="sng">
                <a:solidFill>
                  <a:srgbClr val="565656"/>
                </a:solidFill>
                <a:latin typeface="Aileron"/>
                <a:ea typeface="Aileron"/>
                <a:cs typeface="Aileron"/>
                <a:sym typeface="Aileron"/>
                <a:hlinkClick r:id="rId6" tooltip="https://doi.org/10.1080/19411243.2024.2315577"/>
              </a:rPr>
              <a:t>https://doi.org/10.1080/19411243.2024.2315577</a:t>
            </a:r>
          </a:p>
        </p:txBody>
      </p:sp>
      <p:sp>
        <p:nvSpPr>
          <p:cNvPr id="4" name="TextBox 4"/>
          <p:cNvSpPr txBox="1"/>
          <p:nvPr/>
        </p:nvSpPr>
        <p:spPr>
          <a:xfrm>
            <a:off x="7009432" y="1095375"/>
            <a:ext cx="10249868" cy="2103882"/>
          </a:xfrm>
          <a:prstGeom prst="rect">
            <a:avLst/>
          </a:prstGeom>
        </p:spPr>
        <p:txBody>
          <a:bodyPr lIns="0" tIns="0" rIns="0" bIns="0" rtlCol="0" anchor="t">
            <a:spAutoFit/>
          </a:bodyPr>
          <a:lstStyle/>
          <a:p>
            <a:pPr marL="0" lvl="0" indent="0" algn="ctr">
              <a:lnSpc>
                <a:spcPts val="8064"/>
              </a:lnSpc>
              <a:spcBef>
                <a:spcPct val="0"/>
              </a:spcBef>
            </a:pPr>
            <a:r>
              <a:rPr lang="en-US" sz="8400" b="1">
                <a:solidFill>
                  <a:srgbClr val="DE4F7A"/>
                </a:solidFill>
                <a:latin typeface="Aileron Bold"/>
                <a:ea typeface="Aileron Bold"/>
                <a:cs typeface="Aileron Bold"/>
                <a:sym typeface="Aileron Bold"/>
              </a:rPr>
              <a:t>RECENT PUBLICATIONS</a:t>
            </a:r>
          </a:p>
        </p:txBody>
      </p:sp>
      <p:sp>
        <p:nvSpPr>
          <p:cNvPr id="5" name="Freeform 5"/>
          <p:cNvSpPr/>
          <p:nvPr/>
        </p:nvSpPr>
        <p:spPr>
          <a:xfrm>
            <a:off x="-1118492" y="-99980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rot="-10800000">
            <a:off x="15366916" y="723199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flipH="1">
            <a:off x="15112108" y="-1028700"/>
            <a:ext cx="4294383" cy="4114800"/>
          </a:xfrm>
          <a:custGeom>
            <a:avLst/>
            <a:gdLst/>
            <a:ahLst/>
            <a:cxnLst/>
            <a:rect l="l" t="t" r="r" b="b"/>
            <a:pathLst>
              <a:path w="4294383" h="4114800">
                <a:moveTo>
                  <a:pt x="4294384" y="0"/>
                </a:moveTo>
                <a:lnTo>
                  <a:pt x="0" y="0"/>
                </a:lnTo>
                <a:lnTo>
                  <a:pt x="0" y="4114800"/>
                </a:lnTo>
                <a:lnTo>
                  <a:pt x="4294384" y="4114800"/>
                </a:lnTo>
                <a:lnTo>
                  <a:pt x="4294384"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Freeform 8"/>
          <p:cNvSpPr/>
          <p:nvPr/>
        </p:nvSpPr>
        <p:spPr>
          <a:xfrm rot="-10800000" flipH="1">
            <a:off x="-1118492" y="7350148"/>
            <a:ext cx="4294383" cy="4114800"/>
          </a:xfrm>
          <a:custGeom>
            <a:avLst/>
            <a:gdLst/>
            <a:ahLst/>
            <a:cxnLst/>
            <a:rect l="l" t="t" r="r" b="b"/>
            <a:pathLst>
              <a:path w="4294383" h="4114800">
                <a:moveTo>
                  <a:pt x="4294384" y="0"/>
                </a:moveTo>
                <a:lnTo>
                  <a:pt x="0" y="0"/>
                </a:lnTo>
                <a:lnTo>
                  <a:pt x="0" y="4114800"/>
                </a:lnTo>
                <a:lnTo>
                  <a:pt x="4294384" y="4114800"/>
                </a:lnTo>
                <a:lnTo>
                  <a:pt x="4294384"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grpSp>
        <p:nvGrpSpPr>
          <p:cNvPr id="2" name="Group 2"/>
          <p:cNvGrpSpPr/>
          <p:nvPr/>
        </p:nvGrpSpPr>
        <p:grpSpPr>
          <a:xfrm>
            <a:off x="10433864" y="0"/>
            <a:ext cx="7854136" cy="10287000"/>
            <a:chOff x="0" y="0"/>
            <a:chExt cx="2656831" cy="3479800"/>
          </a:xfrm>
        </p:grpSpPr>
        <p:sp>
          <p:nvSpPr>
            <p:cNvPr id="3" name="Freeform 3"/>
            <p:cNvSpPr/>
            <p:nvPr/>
          </p:nvSpPr>
          <p:spPr>
            <a:xfrm>
              <a:off x="0" y="0"/>
              <a:ext cx="2656831" cy="3479800"/>
            </a:xfrm>
            <a:custGeom>
              <a:avLst/>
              <a:gdLst/>
              <a:ahLst/>
              <a:cxnLst/>
              <a:rect l="l" t="t" r="r" b="b"/>
              <a:pathLst>
                <a:path w="2656831" h="3479800">
                  <a:moveTo>
                    <a:pt x="0" y="0"/>
                  </a:moveTo>
                  <a:lnTo>
                    <a:pt x="2656831" y="0"/>
                  </a:lnTo>
                  <a:lnTo>
                    <a:pt x="2656831" y="3479800"/>
                  </a:lnTo>
                  <a:lnTo>
                    <a:pt x="0" y="3479800"/>
                  </a:lnTo>
                  <a:close/>
                </a:path>
              </a:pathLst>
            </a:custGeom>
            <a:solidFill>
              <a:srgbClr val="95BA5A"/>
            </a:solidFill>
          </p:spPr>
          <p:txBody>
            <a:bodyPr/>
            <a:lstStyle/>
            <a:p>
              <a:endParaRPr lang="en-US"/>
            </a:p>
          </p:txBody>
        </p:sp>
      </p:grpSp>
      <p:sp>
        <p:nvSpPr>
          <p:cNvPr id="4" name="TextBox 4"/>
          <p:cNvSpPr txBox="1"/>
          <p:nvPr/>
        </p:nvSpPr>
        <p:spPr>
          <a:xfrm>
            <a:off x="3320056" y="756994"/>
            <a:ext cx="7449958" cy="2103882"/>
          </a:xfrm>
          <a:prstGeom prst="rect">
            <a:avLst/>
          </a:prstGeom>
        </p:spPr>
        <p:txBody>
          <a:bodyPr lIns="0" tIns="0" rIns="0" bIns="0" rtlCol="0" anchor="t">
            <a:spAutoFit/>
          </a:bodyPr>
          <a:lstStyle/>
          <a:p>
            <a:pPr algn="ctr">
              <a:lnSpc>
                <a:spcPts val="8064"/>
              </a:lnSpc>
            </a:pPr>
            <a:r>
              <a:rPr lang="en-US" sz="8400" b="1">
                <a:solidFill>
                  <a:srgbClr val="3084B2"/>
                </a:solidFill>
                <a:latin typeface="Aileron Bold"/>
                <a:ea typeface="Aileron Bold"/>
                <a:cs typeface="Aileron Bold"/>
                <a:sym typeface="Aileron Bold"/>
              </a:rPr>
              <a:t>WHAT IS </a:t>
            </a:r>
          </a:p>
          <a:p>
            <a:pPr marL="0" lvl="0" indent="0" algn="ctr">
              <a:lnSpc>
                <a:spcPts val="8064"/>
              </a:lnSpc>
              <a:spcBef>
                <a:spcPct val="0"/>
              </a:spcBef>
            </a:pPr>
            <a:r>
              <a:rPr lang="en-US" sz="8400" b="1">
                <a:solidFill>
                  <a:srgbClr val="3084B2"/>
                </a:solidFill>
                <a:latin typeface="Aileron Bold"/>
                <a:ea typeface="Aileron Bold"/>
                <a:cs typeface="Aileron Bold"/>
                <a:sym typeface="Aileron Bold"/>
              </a:rPr>
              <a:t>RAYYAN?</a:t>
            </a:r>
          </a:p>
        </p:txBody>
      </p:sp>
      <p:sp>
        <p:nvSpPr>
          <p:cNvPr id="5" name="Freeform 5"/>
          <p:cNvSpPr/>
          <p:nvPr/>
        </p:nvSpPr>
        <p:spPr>
          <a:xfrm>
            <a:off x="-1118492" y="-99980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10800000">
            <a:off x="15366916" y="723199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367959" y="2080564"/>
            <a:ext cx="3175036" cy="7749496"/>
          </a:xfrm>
          <a:custGeom>
            <a:avLst/>
            <a:gdLst/>
            <a:ahLst/>
            <a:cxnLst/>
            <a:rect l="l" t="t" r="r" b="b"/>
            <a:pathLst>
              <a:path w="3175036" h="7749496">
                <a:moveTo>
                  <a:pt x="0" y="0"/>
                </a:moveTo>
                <a:lnTo>
                  <a:pt x="3175037" y="0"/>
                </a:lnTo>
                <a:lnTo>
                  <a:pt x="3175037" y="7749497"/>
                </a:lnTo>
                <a:lnTo>
                  <a:pt x="0" y="77494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7924995" y="3266446"/>
            <a:ext cx="9334305" cy="6563614"/>
          </a:xfrm>
          <a:custGeom>
            <a:avLst/>
            <a:gdLst/>
            <a:ahLst/>
            <a:cxnLst/>
            <a:rect l="l" t="t" r="r" b="b"/>
            <a:pathLst>
              <a:path w="9334305" h="6563614">
                <a:moveTo>
                  <a:pt x="0" y="0"/>
                </a:moveTo>
                <a:lnTo>
                  <a:pt x="9334305" y="0"/>
                </a:lnTo>
                <a:lnTo>
                  <a:pt x="9334305" y="6563615"/>
                </a:lnTo>
                <a:lnTo>
                  <a:pt x="0" y="6563615"/>
                </a:lnTo>
                <a:lnTo>
                  <a:pt x="0" y="0"/>
                </a:lnTo>
                <a:close/>
              </a:path>
            </a:pathLst>
          </a:custGeom>
          <a:blipFill>
            <a:blip r:embed="rId9"/>
            <a:stretch>
              <a:fillRect t="-4978"/>
            </a:stretch>
          </a:blipFill>
          <a:ln w="38100" cap="rnd">
            <a:solidFill>
              <a:srgbClr val="989AA1"/>
            </a:solidFill>
            <a:prstDash val="solid"/>
            <a:round/>
          </a:ln>
        </p:spPr>
        <p:txBody>
          <a:bodyPr/>
          <a:lstStyle/>
          <a:p>
            <a:endParaRPr lang="en-US"/>
          </a:p>
        </p:txBody>
      </p:sp>
      <p:sp>
        <p:nvSpPr>
          <p:cNvPr id="9" name="TextBox 9"/>
          <p:cNvSpPr txBox="1"/>
          <p:nvPr/>
        </p:nvSpPr>
        <p:spPr>
          <a:xfrm>
            <a:off x="10843348" y="725986"/>
            <a:ext cx="7035167" cy="1899198"/>
          </a:xfrm>
          <a:prstGeom prst="rect">
            <a:avLst/>
          </a:prstGeom>
        </p:spPr>
        <p:txBody>
          <a:bodyPr lIns="0" tIns="0" rIns="0" bIns="0" rtlCol="0" anchor="t">
            <a:spAutoFit/>
          </a:bodyPr>
          <a:lstStyle/>
          <a:p>
            <a:pPr marL="0" lvl="0" indent="0" algn="l">
              <a:lnSpc>
                <a:spcPts val="5044"/>
              </a:lnSpc>
              <a:spcBef>
                <a:spcPct val="0"/>
              </a:spcBef>
            </a:pPr>
            <a:r>
              <a:rPr lang="en-US" sz="3603" b="1">
                <a:solidFill>
                  <a:srgbClr val="FFFFFF"/>
                </a:solidFill>
                <a:latin typeface="Aileron Bold"/>
                <a:ea typeface="Aileron Bold"/>
                <a:cs typeface="Aileron Bold"/>
                <a:sym typeface="Aileron Bold"/>
              </a:rPr>
              <a:t>Software that can help to organize and manage systematic and scoping reviews</a:t>
            </a:r>
          </a:p>
        </p:txBody>
      </p:sp>
      <p:sp>
        <p:nvSpPr>
          <p:cNvPr id="10" name="TextBox 10"/>
          <p:cNvSpPr txBox="1"/>
          <p:nvPr/>
        </p:nvSpPr>
        <p:spPr>
          <a:xfrm>
            <a:off x="3853704" y="6715104"/>
            <a:ext cx="3760583" cy="1661795"/>
          </a:xfrm>
          <a:prstGeom prst="rect">
            <a:avLst/>
          </a:prstGeom>
        </p:spPr>
        <p:txBody>
          <a:bodyPr lIns="0" tIns="0" rIns="0" bIns="0" rtlCol="0" anchor="t">
            <a:spAutoFit/>
          </a:bodyPr>
          <a:lstStyle/>
          <a:p>
            <a:pPr marL="0" lvl="0" indent="0" algn="ctr">
              <a:lnSpc>
                <a:spcPts val="4480"/>
              </a:lnSpc>
              <a:spcBef>
                <a:spcPct val="0"/>
              </a:spcBef>
            </a:pPr>
            <a:r>
              <a:rPr lang="en-US" sz="3200">
                <a:solidFill>
                  <a:srgbClr val="565656"/>
                </a:solidFill>
                <a:latin typeface="Aileron"/>
                <a:ea typeface="Aileron"/>
                <a:cs typeface="Aileron"/>
                <a:sym typeface="Aileron"/>
              </a:rPr>
              <a:t>Old version, discontinued in 2024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grpSp>
        <p:nvGrpSpPr>
          <p:cNvPr id="2" name="Group 2"/>
          <p:cNvGrpSpPr/>
          <p:nvPr/>
        </p:nvGrpSpPr>
        <p:grpSpPr>
          <a:xfrm>
            <a:off x="10433864" y="0"/>
            <a:ext cx="7854136" cy="10287000"/>
            <a:chOff x="0" y="0"/>
            <a:chExt cx="2656831" cy="3479800"/>
          </a:xfrm>
        </p:grpSpPr>
        <p:sp>
          <p:nvSpPr>
            <p:cNvPr id="3" name="Freeform 3"/>
            <p:cNvSpPr/>
            <p:nvPr/>
          </p:nvSpPr>
          <p:spPr>
            <a:xfrm>
              <a:off x="0" y="0"/>
              <a:ext cx="2656831" cy="3479800"/>
            </a:xfrm>
            <a:custGeom>
              <a:avLst/>
              <a:gdLst/>
              <a:ahLst/>
              <a:cxnLst/>
              <a:rect l="l" t="t" r="r" b="b"/>
              <a:pathLst>
                <a:path w="2656831" h="3479800">
                  <a:moveTo>
                    <a:pt x="0" y="0"/>
                  </a:moveTo>
                  <a:lnTo>
                    <a:pt x="2656831" y="0"/>
                  </a:lnTo>
                  <a:lnTo>
                    <a:pt x="2656831" y="3479800"/>
                  </a:lnTo>
                  <a:lnTo>
                    <a:pt x="0" y="3479800"/>
                  </a:lnTo>
                  <a:close/>
                </a:path>
              </a:pathLst>
            </a:custGeom>
            <a:solidFill>
              <a:srgbClr val="95BA5A"/>
            </a:solidFill>
          </p:spPr>
          <p:txBody>
            <a:bodyPr/>
            <a:lstStyle/>
            <a:p>
              <a:endParaRPr lang="en-US"/>
            </a:p>
          </p:txBody>
        </p:sp>
      </p:grpSp>
      <p:sp>
        <p:nvSpPr>
          <p:cNvPr id="4" name="TextBox 4"/>
          <p:cNvSpPr txBox="1"/>
          <p:nvPr/>
        </p:nvSpPr>
        <p:spPr>
          <a:xfrm>
            <a:off x="3320056" y="756994"/>
            <a:ext cx="7449958" cy="2103882"/>
          </a:xfrm>
          <a:prstGeom prst="rect">
            <a:avLst/>
          </a:prstGeom>
        </p:spPr>
        <p:txBody>
          <a:bodyPr lIns="0" tIns="0" rIns="0" bIns="0" rtlCol="0" anchor="t">
            <a:spAutoFit/>
          </a:bodyPr>
          <a:lstStyle/>
          <a:p>
            <a:pPr algn="ctr">
              <a:lnSpc>
                <a:spcPts val="8064"/>
              </a:lnSpc>
            </a:pPr>
            <a:r>
              <a:rPr lang="en-US" sz="8400" b="1">
                <a:solidFill>
                  <a:srgbClr val="3084B2"/>
                </a:solidFill>
                <a:latin typeface="Aileron Bold"/>
                <a:ea typeface="Aileron Bold"/>
                <a:cs typeface="Aileron Bold"/>
                <a:sym typeface="Aileron Bold"/>
              </a:rPr>
              <a:t>WHAT IS </a:t>
            </a:r>
          </a:p>
          <a:p>
            <a:pPr marL="0" lvl="0" indent="0" algn="ctr">
              <a:lnSpc>
                <a:spcPts val="8064"/>
              </a:lnSpc>
              <a:spcBef>
                <a:spcPct val="0"/>
              </a:spcBef>
            </a:pPr>
            <a:r>
              <a:rPr lang="en-US" sz="8400" b="1">
                <a:solidFill>
                  <a:srgbClr val="3084B2"/>
                </a:solidFill>
                <a:latin typeface="Aileron Bold"/>
                <a:ea typeface="Aileron Bold"/>
                <a:cs typeface="Aileron Bold"/>
                <a:sym typeface="Aileron Bold"/>
              </a:rPr>
              <a:t>RAYYAN?</a:t>
            </a:r>
          </a:p>
        </p:txBody>
      </p:sp>
      <p:sp>
        <p:nvSpPr>
          <p:cNvPr id="5" name="Freeform 5"/>
          <p:cNvSpPr/>
          <p:nvPr/>
        </p:nvSpPr>
        <p:spPr>
          <a:xfrm>
            <a:off x="-1118492" y="-99980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10800000">
            <a:off x="15366916" y="723199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367959" y="2080564"/>
            <a:ext cx="3175036" cy="7749496"/>
          </a:xfrm>
          <a:custGeom>
            <a:avLst/>
            <a:gdLst/>
            <a:ahLst/>
            <a:cxnLst/>
            <a:rect l="l" t="t" r="r" b="b"/>
            <a:pathLst>
              <a:path w="3175036" h="7749496">
                <a:moveTo>
                  <a:pt x="0" y="0"/>
                </a:moveTo>
                <a:lnTo>
                  <a:pt x="3175037" y="0"/>
                </a:lnTo>
                <a:lnTo>
                  <a:pt x="3175037" y="7749497"/>
                </a:lnTo>
                <a:lnTo>
                  <a:pt x="0" y="77494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7924995" y="3266446"/>
            <a:ext cx="9334305" cy="6563614"/>
          </a:xfrm>
          <a:custGeom>
            <a:avLst/>
            <a:gdLst/>
            <a:ahLst/>
            <a:cxnLst/>
            <a:rect l="l" t="t" r="r" b="b"/>
            <a:pathLst>
              <a:path w="9334305" h="6563614">
                <a:moveTo>
                  <a:pt x="0" y="0"/>
                </a:moveTo>
                <a:lnTo>
                  <a:pt x="9334305" y="0"/>
                </a:lnTo>
                <a:lnTo>
                  <a:pt x="9334305" y="6563615"/>
                </a:lnTo>
                <a:lnTo>
                  <a:pt x="0" y="6563615"/>
                </a:lnTo>
                <a:lnTo>
                  <a:pt x="0" y="0"/>
                </a:lnTo>
                <a:close/>
              </a:path>
            </a:pathLst>
          </a:custGeom>
          <a:blipFill>
            <a:blip r:embed="rId9"/>
            <a:stretch>
              <a:fillRect l="-1156" r="-1156"/>
            </a:stretch>
          </a:blipFill>
          <a:ln w="38100" cap="rnd">
            <a:solidFill>
              <a:srgbClr val="989AA1"/>
            </a:solidFill>
            <a:prstDash val="solid"/>
            <a:round/>
          </a:ln>
        </p:spPr>
        <p:txBody>
          <a:bodyPr/>
          <a:lstStyle/>
          <a:p>
            <a:endParaRPr lang="en-US"/>
          </a:p>
        </p:txBody>
      </p:sp>
      <p:sp>
        <p:nvSpPr>
          <p:cNvPr id="9" name="TextBox 9"/>
          <p:cNvSpPr txBox="1"/>
          <p:nvPr/>
        </p:nvSpPr>
        <p:spPr>
          <a:xfrm>
            <a:off x="10843348" y="725986"/>
            <a:ext cx="7035167" cy="1899198"/>
          </a:xfrm>
          <a:prstGeom prst="rect">
            <a:avLst/>
          </a:prstGeom>
        </p:spPr>
        <p:txBody>
          <a:bodyPr lIns="0" tIns="0" rIns="0" bIns="0" rtlCol="0" anchor="t">
            <a:spAutoFit/>
          </a:bodyPr>
          <a:lstStyle/>
          <a:p>
            <a:pPr marL="0" lvl="0" indent="0" algn="l">
              <a:lnSpc>
                <a:spcPts val="5044"/>
              </a:lnSpc>
              <a:spcBef>
                <a:spcPct val="0"/>
              </a:spcBef>
            </a:pPr>
            <a:r>
              <a:rPr lang="en-US" sz="3603" b="1">
                <a:solidFill>
                  <a:srgbClr val="FFFFFF"/>
                </a:solidFill>
                <a:latin typeface="Aileron Bold"/>
                <a:ea typeface="Aileron Bold"/>
                <a:cs typeface="Aileron Bold"/>
                <a:sym typeface="Aileron Bold"/>
              </a:rPr>
              <a:t>Software that can help to organize and manage systematic and scoping reviews</a:t>
            </a:r>
          </a:p>
        </p:txBody>
      </p:sp>
      <p:sp>
        <p:nvSpPr>
          <p:cNvPr id="10" name="TextBox 10"/>
          <p:cNvSpPr txBox="1"/>
          <p:nvPr/>
        </p:nvSpPr>
        <p:spPr>
          <a:xfrm>
            <a:off x="3853704" y="6715104"/>
            <a:ext cx="3760583" cy="1661795"/>
          </a:xfrm>
          <a:prstGeom prst="rect">
            <a:avLst/>
          </a:prstGeom>
        </p:spPr>
        <p:txBody>
          <a:bodyPr lIns="0" tIns="0" rIns="0" bIns="0" rtlCol="0" anchor="t">
            <a:spAutoFit/>
          </a:bodyPr>
          <a:lstStyle/>
          <a:p>
            <a:pPr algn="ctr">
              <a:lnSpc>
                <a:spcPts val="4480"/>
              </a:lnSpc>
            </a:pPr>
            <a:r>
              <a:rPr lang="en-US" sz="3200">
                <a:solidFill>
                  <a:srgbClr val="565656"/>
                </a:solidFill>
                <a:latin typeface="Aileron"/>
                <a:ea typeface="Aileron"/>
                <a:cs typeface="Aileron"/>
                <a:sym typeface="Aileron"/>
              </a:rPr>
              <a:t>New version, launched as beta </a:t>
            </a:r>
          </a:p>
          <a:p>
            <a:pPr marL="0" lvl="0" indent="0" algn="ctr">
              <a:lnSpc>
                <a:spcPts val="4480"/>
              </a:lnSpc>
              <a:spcBef>
                <a:spcPct val="0"/>
              </a:spcBef>
            </a:pPr>
            <a:r>
              <a:rPr lang="en-US" sz="3200">
                <a:solidFill>
                  <a:srgbClr val="565656"/>
                </a:solidFill>
                <a:latin typeface="Aileron"/>
                <a:ea typeface="Aileron"/>
                <a:cs typeface="Aileron"/>
                <a:sym typeface="Aileron"/>
              </a:rPr>
              <a:t>in 2023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sp>
        <p:nvSpPr>
          <p:cNvPr id="2" name="TextBox 2"/>
          <p:cNvSpPr txBox="1"/>
          <p:nvPr/>
        </p:nvSpPr>
        <p:spPr>
          <a:xfrm>
            <a:off x="2629488" y="2088238"/>
            <a:ext cx="9840752" cy="2169880"/>
          </a:xfrm>
          <a:prstGeom prst="rect">
            <a:avLst/>
          </a:prstGeom>
        </p:spPr>
        <p:txBody>
          <a:bodyPr lIns="0" tIns="0" rIns="0" bIns="0" rtlCol="0" anchor="t">
            <a:spAutoFit/>
          </a:bodyPr>
          <a:lstStyle/>
          <a:p>
            <a:pPr algn="l">
              <a:lnSpc>
                <a:spcPts val="8621"/>
              </a:lnSpc>
            </a:pPr>
            <a:r>
              <a:rPr lang="en-US" sz="8980" b="1">
                <a:solidFill>
                  <a:srgbClr val="DE4F7A"/>
                </a:solidFill>
                <a:latin typeface="Aileron Bold"/>
                <a:ea typeface="Aileron Bold"/>
                <a:cs typeface="Aileron Bold"/>
                <a:sym typeface="Aileron Bold"/>
              </a:rPr>
              <a:t>BENEFITS OF </a:t>
            </a:r>
          </a:p>
          <a:p>
            <a:pPr marL="0" lvl="0" indent="0" algn="l">
              <a:lnSpc>
                <a:spcPts val="8064"/>
              </a:lnSpc>
              <a:spcBef>
                <a:spcPct val="0"/>
              </a:spcBef>
            </a:pPr>
            <a:r>
              <a:rPr lang="en-US" sz="8400" b="1">
                <a:solidFill>
                  <a:srgbClr val="DE4F7A"/>
                </a:solidFill>
                <a:latin typeface="Aileron Bold"/>
                <a:ea typeface="Aileron Bold"/>
                <a:cs typeface="Aileron Bold"/>
                <a:sym typeface="Aileron Bold"/>
              </a:rPr>
              <a:t>THE NEW VERSION</a:t>
            </a:r>
          </a:p>
        </p:txBody>
      </p:sp>
      <p:sp>
        <p:nvSpPr>
          <p:cNvPr id="3" name="Freeform 3"/>
          <p:cNvSpPr/>
          <p:nvPr/>
        </p:nvSpPr>
        <p:spPr>
          <a:xfrm rot="5400000">
            <a:off x="15126323" y="-610911"/>
            <a:ext cx="4294383" cy="4114800"/>
          </a:xfrm>
          <a:custGeom>
            <a:avLst/>
            <a:gdLst/>
            <a:ahLst/>
            <a:cxnLst/>
            <a:rect l="l" t="t" r="r" b="b"/>
            <a:pathLst>
              <a:path w="4294383" h="4114800">
                <a:moveTo>
                  <a:pt x="0" y="0"/>
                </a:moveTo>
                <a:lnTo>
                  <a:pt x="4294383" y="0"/>
                </a:lnTo>
                <a:lnTo>
                  <a:pt x="429438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5400000">
            <a:off x="-772959" y="7200900"/>
            <a:ext cx="4294383" cy="4114800"/>
          </a:xfrm>
          <a:custGeom>
            <a:avLst/>
            <a:gdLst/>
            <a:ahLst/>
            <a:cxnLst/>
            <a:rect l="l" t="t" r="r" b="b"/>
            <a:pathLst>
              <a:path w="4294383" h="4114800">
                <a:moveTo>
                  <a:pt x="0" y="0"/>
                </a:moveTo>
                <a:lnTo>
                  <a:pt x="4294383" y="0"/>
                </a:lnTo>
                <a:lnTo>
                  <a:pt x="429438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5400000" flipH="1">
            <a:off x="-591869" y="-881990"/>
            <a:ext cx="4294383" cy="4114800"/>
          </a:xfrm>
          <a:custGeom>
            <a:avLst/>
            <a:gdLst/>
            <a:ahLst/>
            <a:cxnLst/>
            <a:rect l="l" t="t" r="r" b="b"/>
            <a:pathLst>
              <a:path w="4294383" h="4114800">
                <a:moveTo>
                  <a:pt x="4294383" y="0"/>
                </a:moveTo>
                <a:lnTo>
                  <a:pt x="0" y="0"/>
                </a:lnTo>
                <a:lnTo>
                  <a:pt x="0" y="4114800"/>
                </a:lnTo>
                <a:lnTo>
                  <a:pt x="4294383" y="4114800"/>
                </a:lnTo>
                <a:lnTo>
                  <a:pt x="4294383"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rot="5400000" flipH="1">
            <a:off x="15112108" y="6975554"/>
            <a:ext cx="4294383" cy="4114800"/>
          </a:xfrm>
          <a:custGeom>
            <a:avLst/>
            <a:gdLst/>
            <a:ahLst/>
            <a:cxnLst/>
            <a:rect l="l" t="t" r="r" b="b"/>
            <a:pathLst>
              <a:path w="4294383" h="4114800">
                <a:moveTo>
                  <a:pt x="4294384" y="0"/>
                </a:moveTo>
                <a:lnTo>
                  <a:pt x="0" y="0"/>
                </a:lnTo>
                <a:lnTo>
                  <a:pt x="0" y="4114800"/>
                </a:lnTo>
                <a:lnTo>
                  <a:pt x="4294384" y="4114800"/>
                </a:lnTo>
                <a:lnTo>
                  <a:pt x="4294384"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flipH="1">
            <a:off x="13418419" y="1662867"/>
            <a:ext cx="3595391" cy="7370087"/>
          </a:xfrm>
          <a:custGeom>
            <a:avLst/>
            <a:gdLst/>
            <a:ahLst/>
            <a:cxnLst/>
            <a:rect l="l" t="t" r="r" b="b"/>
            <a:pathLst>
              <a:path w="3595391" h="7370087">
                <a:moveTo>
                  <a:pt x="3595391" y="0"/>
                </a:moveTo>
                <a:lnTo>
                  <a:pt x="0" y="0"/>
                </a:lnTo>
                <a:lnTo>
                  <a:pt x="0" y="7370087"/>
                </a:lnTo>
                <a:lnTo>
                  <a:pt x="3595391" y="7370087"/>
                </a:lnTo>
                <a:lnTo>
                  <a:pt x="3595391"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TextBox 8"/>
          <p:cNvSpPr txBox="1"/>
          <p:nvPr/>
        </p:nvSpPr>
        <p:spPr>
          <a:xfrm>
            <a:off x="1934163" y="4968580"/>
            <a:ext cx="9840752" cy="821055"/>
          </a:xfrm>
          <a:prstGeom prst="rect">
            <a:avLst/>
          </a:prstGeom>
        </p:spPr>
        <p:txBody>
          <a:bodyPr lIns="0" tIns="0" rIns="0" bIns="0" rtlCol="0" anchor="t">
            <a:spAutoFit/>
          </a:bodyPr>
          <a:lstStyle/>
          <a:p>
            <a:pPr marL="0" lvl="0" indent="0" algn="just">
              <a:lnSpc>
                <a:spcPts val="6719"/>
              </a:lnSpc>
              <a:spcBef>
                <a:spcPct val="0"/>
              </a:spcBef>
            </a:pPr>
            <a:r>
              <a:rPr lang="en-US" sz="4800">
                <a:solidFill>
                  <a:srgbClr val="565656"/>
                </a:solidFill>
                <a:latin typeface="Aileron"/>
                <a:ea typeface="Aileron"/>
                <a:cs typeface="Aileron"/>
                <a:sym typeface="Aileron"/>
              </a:rPr>
              <a:t>AI-enhanced deduplication</a:t>
            </a:r>
          </a:p>
        </p:txBody>
      </p:sp>
      <p:sp>
        <p:nvSpPr>
          <p:cNvPr id="9" name="TextBox 9"/>
          <p:cNvSpPr txBox="1"/>
          <p:nvPr/>
        </p:nvSpPr>
        <p:spPr>
          <a:xfrm>
            <a:off x="1688673" y="6608785"/>
            <a:ext cx="9319206" cy="821055"/>
          </a:xfrm>
          <a:prstGeom prst="rect">
            <a:avLst/>
          </a:prstGeom>
        </p:spPr>
        <p:txBody>
          <a:bodyPr lIns="0" tIns="0" rIns="0" bIns="0" rtlCol="0" anchor="t">
            <a:spAutoFit/>
          </a:bodyPr>
          <a:lstStyle/>
          <a:p>
            <a:pPr marL="0" lvl="0" indent="0" algn="ctr">
              <a:lnSpc>
                <a:spcPts val="6719"/>
              </a:lnSpc>
              <a:spcBef>
                <a:spcPct val="0"/>
              </a:spcBef>
            </a:pPr>
            <a:r>
              <a:rPr lang="en-US" sz="4800" b="1">
                <a:solidFill>
                  <a:srgbClr val="565656"/>
                </a:solidFill>
                <a:latin typeface="Aileron Bold"/>
                <a:ea typeface="Aileron Bold"/>
                <a:cs typeface="Aileron Bold"/>
                <a:sym typeface="Aileron Bold"/>
              </a:rPr>
              <a:t>Full text screening</a:t>
            </a:r>
          </a:p>
        </p:txBody>
      </p:sp>
      <p:sp>
        <p:nvSpPr>
          <p:cNvPr id="10" name="TextBox 10"/>
          <p:cNvSpPr txBox="1"/>
          <p:nvPr/>
        </p:nvSpPr>
        <p:spPr>
          <a:xfrm>
            <a:off x="2179652" y="8246745"/>
            <a:ext cx="9349773" cy="821055"/>
          </a:xfrm>
          <a:prstGeom prst="rect">
            <a:avLst/>
          </a:prstGeom>
        </p:spPr>
        <p:txBody>
          <a:bodyPr lIns="0" tIns="0" rIns="0" bIns="0" rtlCol="0" anchor="t">
            <a:spAutoFit/>
          </a:bodyPr>
          <a:lstStyle/>
          <a:p>
            <a:pPr marL="0" lvl="0" indent="0" algn="r">
              <a:lnSpc>
                <a:spcPts val="6719"/>
              </a:lnSpc>
              <a:spcBef>
                <a:spcPct val="0"/>
              </a:spcBef>
            </a:pPr>
            <a:r>
              <a:rPr lang="en-US" sz="4800">
                <a:solidFill>
                  <a:srgbClr val="565656"/>
                </a:solidFill>
                <a:latin typeface="Aileron"/>
                <a:ea typeface="Aileron"/>
                <a:cs typeface="Aileron"/>
                <a:sym typeface="Aileron"/>
              </a:rPr>
              <a:t>Still free!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grpSp>
        <p:nvGrpSpPr>
          <p:cNvPr id="2" name="Group 2"/>
          <p:cNvGrpSpPr/>
          <p:nvPr/>
        </p:nvGrpSpPr>
        <p:grpSpPr>
          <a:xfrm>
            <a:off x="0" y="2553046"/>
            <a:ext cx="18288000" cy="4393197"/>
            <a:chOff x="0" y="0"/>
            <a:chExt cx="6186311" cy="1486094"/>
          </a:xfrm>
        </p:grpSpPr>
        <p:sp>
          <p:nvSpPr>
            <p:cNvPr id="3" name="Freeform 3"/>
            <p:cNvSpPr/>
            <p:nvPr/>
          </p:nvSpPr>
          <p:spPr>
            <a:xfrm>
              <a:off x="0" y="0"/>
              <a:ext cx="6186311" cy="1486094"/>
            </a:xfrm>
            <a:custGeom>
              <a:avLst/>
              <a:gdLst/>
              <a:ahLst/>
              <a:cxnLst/>
              <a:rect l="l" t="t" r="r" b="b"/>
              <a:pathLst>
                <a:path w="6186311" h="1486094">
                  <a:moveTo>
                    <a:pt x="0" y="0"/>
                  </a:moveTo>
                  <a:lnTo>
                    <a:pt x="6186311" y="0"/>
                  </a:lnTo>
                  <a:lnTo>
                    <a:pt x="6186311" y="1486094"/>
                  </a:lnTo>
                  <a:lnTo>
                    <a:pt x="0" y="1486094"/>
                  </a:lnTo>
                  <a:close/>
                </a:path>
              </a:pathLst>
            </a:custGeom>
            <a:solidFill>
              <a:srgbClr val="B264A9"/>
            </a:solidFill>
          </p:spPr>
          <p:txBody>
            <a:bodyPr/>
            <a:lstStyle/>
            <a:p>
              <a:endParaRPr lang="en-US"/>
            </a:p>
          </p:txBody>
        </p:sp>
      </p:grpSp>
      <p:sp>
        <p:nvSpPr>
          <p:cNvPr id="4" name="Freeform 4"/>
          <p:cNvSpPr/>
          <p:nvPr/>
        </p:nvSpPr>
        <p:spPr>
          <a:xfrm>
            <a:off x="-1118492" y="-999804"/>
            <a:ext cx="5883364" cy="5637332"/>
          </a:xfrm>
          <a:custGeom>
            <a:avLst/>
            <a:gdLst/>
            <a:ahLst/>
            <a:cxnLst/>
            <a:rect l="l" t="t" r="r" b="b"/>
            <a:pathLst>
              <a:path w="5883364" h="5637332">
                <a:moveTo>
                  <a:pt x="0" y="0"/>
                </a:moveTo>
                <a:lnTo>
                  <a:pt x="5883364" y="0"/>
                </a:lnTo>
                <a:lnTo>
                  <a:pt x="5883364" y="5637332"/>
                </a:lnTo>
                <a:lnTo>
                  <a:pt x="0" y="56373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10800000">
            <a:off x="15366916" y="723199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636060" y="539820"/>
            <a:ext cx="11453832" cy="9112838"/>
          </a:xfrm>
          <a:custGeom>
            <a:avLst/>
            <a:gdLst/>
            <a:ahLst/>
            <a:cxnLst/>
            <a:rect l="l" t="t" r="r" b="b"/>
            <a:pathLst>
              <a:path w="11453832" h="9112838">
                <a:moveTo>
                  <a:pt x="0" y="0"/>
                </a:moveTo>
                <a:lnTo>
                  <a:pt x="11453832" y="0"/>
                </a:lnTo>
                <a:lnTo>
                  <a:pt x="11453832" y="9112838"/>
                </a:lnTo>
                <a:lnTo>
                  <a:pt x="0" y="9112838"/>
                </a:lnTo>
                <a:lnTo>
                  <a:pt x="0" y="0"/>
                </a:lnTo>
                <a:close/>
              </a:path>
            </a:pathLst>
          </a:custGeom>
          <a:blipFill>
            <a:blip r:embed="rId5"/>
            <a:stretch>
              <a:fillRect l="-67" r="-67"/>
            </a:stretch>
          </a:blipFill>
        </p:spPr>
        <p:txBody>
          <a:bodyPr/>
          <a:lstStyle/>
          <a:p>
            <a:endParaRPr lang="en-US"/>
          </a:p>
        </p:txBody>
      </p:sp>
      <p:sp>
        <p:nvSpPr>
          <p:cNvPr id="7" name="Freeform 7"/>
          <p:cNvSpPr/>
          <p:nvPr/>
        </p:nvSpPr>
        <p:spPr>
          <a:xfrm flipH="1">
            <a:off x="9281947" y="7471806"/>
            <a:ext cx="3429250" cy="1958674"/>
          </a:xfrm>
          <a:custGeom>
            <a:avLst/>
            <a:gdLst/>
            <a:ahLst/>
            <a:cxnLst/>
            <a:rect l="l" t="t" r="r" b="b"/>
            <a:pathLst>
              <a:path w="3429250" h="1958674">
                <a:moveTo>
                  <a:pt x="3429250" y="0"/>
                </a:moveTo>
                <a:lnTo>
                  <a:pt x="0" y="0"/>
                </a:lnTo>
                <a:lnTo>
                  <a:pt x="0" y="1958674"/>
                </a:lnTo>
                <a:lnTo>
                  <a:pt x="3429250" y="1958674"/>
                </a:lnTo>
                <a:lnTo>
                  <a:pt x="342925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12442704" y="3507966"/>
            <a:ext cx="5569670" cy="2635758"/>
          </a:xfrm>
          <a:prstGeom prst="rect">
            <a:avLst/>
          </a:prstGeom>
        </p:spPr>
        <p:txBody>
          <a:bodyPr lIns="0" tIns="0" rIns="0" bIns="0" rtlCol="0" anchor="t">
            <a:spAutoFit/>
          </a:bodyPr>
          <a:lstStyle/>
          <a:p>
            <a:pPr algn="ctr">
              <a:lnSpc>
                <a:spcPts val="6815"/>
              </a:lnSpc>
            </a:pPr>
            <a:r>
              <a:rPr lang="en-US" sz="7099" b="1">
                <a:solidFill>
                  <a:srgbClr val="FFFFFF"/>
                </a:solidFill>
                <a:latin typeface="Aileron Bold"/>
                <a:ea typeface="Aileron Bold"/>
                <a:cs typeface="Aileron Bold"/>
                <a:sym typeface="Aileron Bold"/>
              </a:rPr>
              <a:t>HOW TO </a:t>
            </a:r>
          </a:p>
          <a:p>
            <a:pPr algn="ctr">
              <a:lnSpc>
                <a:spcPts val="6815"/>
              </a:lnSpc>
            </a:pPr>
            <a:r>
              <a:rPr lang="en-US" sz="7099" b="1">
                <a:solidFill>
                  <a:srgbClr val="FFFFFF"/>
                </a:solidFill>
                <a:latin typeface="Aileron Bold"/>
                <a:ea typeface="Aileron Bold"/>
                <a:cs typeface="Aileron Bold"/>
                <a:sym typeface="Aileron Bold"/>
              </a:rPr>
              <a:t>USE LABELS </a:t>
            </a:r>
          </a:p>
          <a:p>
            <a:pPr marL="0" lvl="0" indent="0" algn="ctr">
              <a:lnSpc>
                <a:spcPts val="6815"/>
              </a:lnSpc>
              <a:spcBef>
                <a:spcPct val="0"/>
              </a:spcBef>
            </a:pPr>
            <a:r>
              <a:rPr lang="en-US" sz="7099" b="1">
                <a:solidFill>
                  <a:srgbClr val="FFFFFF"/>
                </a:solidFill>
                <a:latin typeface="Aileron Bold"/>
                <a:ea typeface="Aileron Bold"/>
                <a:cs typeface="Aileron Bold"/>
                <a:sym typeface="Aileron Bold"/>
              </a:rPr>
              <a:t>IN RAYYAN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5366916" y="723199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0" y="2553046"/>
            <a:ext cx="18288000" cy="4393197"/>
            <a:chOff x="0" y="0"/>
            <a:chExt cx="6186311" cy="1486094"/>
          </a:xfrm>
        </p:grpSpPr>
        <p:sp>
          <p:nvSpPr>
            <p:cNvPr id="4" name="Freeform 4"/>
            <p:cNvSpPr/>
            <p:nvPr/>
          </p:nvSpPr>
          <p:spPr>
            <a:xfrm>
              <a:off x="0" y="0"/>
              <a:ext cx="6186311" cy="1486094"/>
            </a:xfrm>
            <a:custGeom>
              <a:avLst/>
              <a:gdLst/>
              <a:ahLst/>
              <a:cxnLst/>
              <a:rect l="l" t="t" r="r" b="b"/>
              <a:pathLst>
                <a:path w="6186311" h="1486094">
                  <a:moveTo>
                    <a:pt x="0" y="0"/>
                  </a:moveTo>
                  <a:lnTo>
                    <a:pt x="6186311" y="0"/>
                  </a:lnTo>
                  <a:lnTo>
                    <a:pt x="6186311" y="1486094"/>
                  </a:lnTo>
                  <a:lnTo>
                    <a:pt x="0" y="1486094"/>
                  </a:lnTo>
                  <a:close/>
                </a:path>
              </a:pathLst>
            </a:custGeom>
            <a:solidFill>
              <a:srgbClr val="B264A9"/>
            </a:solidFill>
          </p:spPr>
          <p:txBody>
            <a:bodyPr/>
            <a:lstStyle/>
            <a:p>
              <a:endParaRPr lang="en-US"/>
            </a:p>
          </p:txBody>
        </p:sp>
      </p:grpSp>
      <p:sp>
        <p:nvSpPr>
          <p:cNvPr id="5" name="Freeform 5"/>
          <p:cNvSpPr/>
          <p:nvPr/>
        </p:nvSpPr>
        <p:spPr>
          <a:xfrm>
            <a:off x="-1118492" y="-999804"/>
            <a:ext cx="5883364" cy="5637332"/>
          </a:xfrm>
          <a:custGeom>
            <a:avLst/>
            <a:gdLst/>
            <a:ahLst/>
            <a:cxnLst/>
            <a:rect l="l" t="t" r="r" b="b"/>
            <a:pathLst>
              <a:path w="5883364" h="5637332">
                <a:moveTo>
                  <a:pt x="0" y="0"/>
                </a:moveTo>
                <a:lnTo>
                  <a:pt x="5883364" y="0"/>
                </a:lnTo>
                <a:lnTo>
                  <a:pt x="5883364" y="5637332"/>
                </a:lnTo>
                <a:lnTo>
                  <a:pt x="0" y="56373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588435" y="475445"/>
            <a:ext cx="11534744" cy="9177212"/>
          </a:xfrm>
          <a:custGeom>
            <a:avLst/>
            <a:gdLst/>
            <a:ahLst/>
            <a:cxnLst/>
            <a:rect l="l" t="t" r="r" b="b"/>
            <a:pathLst>
              <a:path w="11534744" h="9177212">
                <a:moveTo>
                  <a:pt x="0" y="0"/>
                </a:moveTo>
                <a:lnTo>
                  <a:pt x="11534744" y="0"/>
                </a:lnTo>
                <a:lnTo>
                  <a:pt x="11534744" y="9177213"/>
                </a:lnTo>
                <a:lnTo>
                  <a:pt x="0" y="9177213"/>
                </a:lnTo>
                <a:lnTo>
                  <a:pt x="0" y="0"/>
                </a:lnTo>
                <a:close/>
              </a:path>
            </a:pathLst>
          </a:custGeom>
          <a:blipFill>
            <a:blip r:embed="rId5"/>
            <a:stretch>
              <a:fillRect l="-67" r="-67"/>
            </a:stretch>
          </a:blipFill>
        </p:spPr>
        <p:txBody>
          <a:bodyPr/>
          <a:lstStyle/>
          <a:p>
            <a:endParaRPr lang="en-US"/>
          </a:p>
        </p:txBody>
      </p:sp>
      <p:sp>
        <p:nvSpPr>
          <p:cNvPr id="7" name="Freeform 7"/>
          <p:cNvSpPr/>
          <p:nvPr/>
        </p:nvSpPr>
        <p:spPr>
          <a:xfrm rot="8100000">
            <a:off x="10140847" y="7105965"/>
            <a:ext cx="2584995" cy="1912896"/>
          </a:xfrm>
          <a:custGeom>
            <a:avLst/>
            <a:gdLst/>
            <a:ahLst/>
            <a:cxnLst/>
            <a:rect l="l" t="t" r="r" b="b"/>
            <a:pathLst>
              <a:path w="2584995" h="1912896">
                <a:moveTo>
                  <a:pt x="0" y="0"/>
                </a:moveTo>
                <a:lnTo>
                  <a:pt x="2584995" y="0"/>
                </a:lnTo>
                <a:lnTo>
                  <a:pt x="2584995" y="1912896"/>
                </a:lnTo>
                <a:lnTo>
                  <a:pt x="0" y="19128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12442704" y="3507966"/>
            <a:ext cx="5569670" cy="2635758"/>
          </a:xfrm>
          <a:prstGeom prst="rect">
            <a:avLst/>
          </a:prstGeom>
        </p:spPr>
        <p:txBody>
          <a:bodyPr lIns="0" tIns="0" rIns="0" bIns="0" rtlCol="0" anchor="t">
            <a:spAutoFit/>
          </a:bodyPr>
          <a:lstStyle/>
          <a:p>
            <a:pPr algn="ctr">
              <a:lnSpc>
                <a:spcPts val="6815"/>
              </a:lnSpc>
            </a:pPr>
            <a:r>
              <a:rPr lang="en-US" sz="7099" b="1">
                <a:solidFill>
                  <a:srgbClr val="FFFFFF"/>
                </a:solidFill>
                <a:latin typeface="Aileron Bold"/>
                <a:ea typeface="Aileron Bold"/>
                <a:cs typeface="Aileron Bold"/>
                <a:sym typeface="Aileron Bold"/>
              </a:rPr>
              <a:t>HOW TO </a:t>
            </a:r>
          </a:p>
          <a:p>
            <a:pPr algn="ctr">
              <a:lnSpc>
                <a:spcPts val="6815"/>
              </a:lnSpc>
            </a:pPr>
            <a:r>
              <a:rPr lang="en-US" sz="7099" b="1">
                <a:solidFill>
                  <a:srgbClr val="FFFFFF"/>
                </a:solidFill>
                <a:latin typeface="Aileron Bold"/>
                <a:ea typeface="Aileron Bold"/>
                <a:cs typeface="Aileron Bold"/>
                <a:sym typeface="Aileron Bold"/>
              </a:rPr>
              <a:t>USE LABELS </a:t>
            </a:r>
          </a:p>
          <a:p>
            <a:pPr marL="0" lvl="0" indent="0" algn="ctr">
              <a:lnSpc>
                <a:spcPts val="6815"/>
              </a:lnSpc>
              <a:spcBef>
                <a:spcPct val="0"/>
              </a:spcBef>
            </a:pPr>
            <a:r>
              <a:rPr lang="en-US" sz="7099" b="1">
                <a:solidFill>
                  <a:srgbClr val="FFFFFF"/>
                </a:solidFill>
                <a:latin typeface="Aileron Bold"/>
                <a:ea typeface="Aileron Bold"/>
                <a:cs typeface="Aileron Bold"/>
                <a:sym typeface="Aileron Bold"/>
              </a:rPr>
              <a:t>IN RAYYAN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5366916" y="723199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0" y="2553046"/>
            <a:ext cx="18288000" cy="4393197"/>
            <a:chOff x="0" y="0"/>
            <a:chExt cx="6186311" cy="1486094"/>
          </a:xfrm>
        </p:grpSpPr>
        <p:sp>
          <p:nvSpPr>
            <p:cNvPr id="4" name="Freeform 4"/>
            <p:cNvSpPr/>
            <p:nvPr/>
          </p:nvSpPr>
          <p:spPr>
            <a:xfrm>
              <a:off x="0" y="0"/>
              <a:ext cx="6186311" cy="1486094"/>
            </a:xfrm>
            <a:custGeom>
              <a:avLst/>
              <a:gdLst/>
              <a:ahLst/>
              <a:cxnLst/>
              <a:rect l="l" t="t" r="r" b="b"/>
              <a:pathLst>
                <a:path w="6186311" h="1486094">
                  <a:moveTo>
                    <a:pt x="0" y="0"/>
                  </a:moveTo>
                  <a:lnTo>
                    <a:pt x="6186311" y="0"/>
                  </a:lnTo>
                  <a:lnTo>
                    <a:pt x="6186311" y="1486094"/>
                  </a:lnTo>
                  <a:lnTo>
                    <a:pt x="0" y="1486094"/>
                  </a:lnTo>
                  <a:close/>
                </a:path>
              </a:pathLst>
            </a:custGeom>
            <a:solidFill>
              <a:srgbClr val="B264A9"/>
            </a:solidFill>
          </p:spPr>
          <p:txBody>
            <a:bodyPr/>
            <a:lstStyle/>
            <a:p>
              <a:endParaRPr lang="en-US"/>
            </a:p>
          </p:txBody>
        </p:sp>
      </p:grpSp>
      <p:sp>
        <p:nvSpPr>
          <p:cNvPr id="5" name="Freeform 5"/>
          <p:cNvSpPr/>
          <p:nvPr/>
        </p:nvSpPr>
        <p:spPr>
          <a:xfrm>
            <a:off x="-1118492" y="-999804"/>
            <a:ext cx="5883364" cy="5637332"/>
          </a:xfrm>
          <a:custGeom>
            <a:avLst/>
            <a:gdLst/>
            <a:ahLst/>
            <a:cxnLst/>
            <a:rect l="l" t="t" r="r" b="b"/>
            <a:pathLst>
              <a:path w="5883364" h="5637332">
                <a:moveTo>
                  <a:pt x="0" y="0"/>
                </a:moveTo>
                <a:lnTo>
                  <a:pt x="5883364" y="0"/>
                </a:lnTo>
                <a:lnTo>
                  <a:pt x="5883364" y="5637332"/>
                </a:lnTo>
                <a:lnTo>
                  <a:pt x="0" y="56373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588435" y="475445"/>
            <a:ext cx="11774228" cy="9482693"/>
          </a:xfrm>
          <a:custGeom>
            <a:avLst/>
            <a:gdLst/>
            <a:ahLst/>
            <a:cxnLst/>
            <a:rect l="l" t="t" r="r" b="b"/>
            <a:pathLst>
              <a:path w="11774228" h="9482693">
                <a:moveTo>
                  <a:pt x="0" y="0"/>
                </a:moveTo>
                <a:lnTo>
                  <a:pt x="11774228" y="0"/>
                </a:lnTo>
                <a:lnTo>
                  <a:pt x="11774228" y="9482693"/>
                </a:lnTo>
                <a:lnTo>
                  <a:pt x="0" y="9482693"/>
                </a:lnTo>
                <a:lnTo>
                  <a:pt x="0" y="0"/>
                </a:lnTo>
                <a:close/>
              </a:path>
            </a:pathLst>
          </a:custGeom>
          <a:blipFill>
            <a:blip r:embed="rId5"/>
            <a:stretch>
              <a:fillRect l="-149" r="-35759" b="-34081"/>
            </a:stretch>
          </a:blipFill>
        </p:spPr>
        <p:txBody>
          <a:bodyPr/>
          <a:lstStyle/>
          <a:p>
            <a:endParaRPr lang="en-US"/>
          </a:p>
        </p:txBody>
      </p:sp>
      <p:sp>
        <p:nvSpPr>
          <p:cNvPr id="7" name="TextBox 7"/>
          <p:cNvSpPr txBox="1"/>
          <p:nvPr/>
        </p:nvSpPr>
        <p:spPr>
          <a:xfrm>
            <a:off x="12442704" y="3507966"/>
            <a:ext cx="5569670" cy="2635758"/>
          </a:xfrm>
          <a:prstGeom prst="rect">
            <a:avLst/>
          </a:prstGeom>
        </p:spPr>
        <p:txBody>
          <a:bodyPr lIns="0" tIns="0" rIns="0" bIns="0" rtlCol="0" anchor="t">
            <a:spAutoFit/>
          </a:bodyPr>
          <a:lstStyle/>
          <a:p>
            <a:pPr algn="ctr">
              <a:lnSpc>
                <a:spcPts val="6815"/>
              </a:lnSpc>
            </a:pPr>
            <a:r>
              <a:rPr lang="en-US" sz="7099" b="1">
                <a:solidFill>
                  <a:srgbClr val="FFFFFF"/>
                </a:solidFill>
                <a:latin typeface="Aileron Bold"/>
                <a:ea typeface="Aileron Bold"/>
                <a:cs typeface="Aileron Bold"/>
                <a:sym typeface="Aileron Bold"/>
              </a:rPr>
              <a:t>HOW TO </a:t>
            </a:r>
          </a:p>
          <a:p>
            <a:pPr algn="ctr">
              <a:lnSpc>
                <a:spcPts val="6815"/>
              </a:lnSpc>
            </a:pPr>
            <a:r>
              <a:rPr lang="en-US" sz="7099" b="1">
                <a:solidFill>
                  <a:srgbClr val="FFFFFF"/>
                </a:solidFill>
                <a:latin typeface="Aileron Bold"/>
                <a:ea typeface="Aileron Bold"/>
                <a:cs typeface="Aileron Bold"/>
                <a:sym typeface="Aileron Bold"/>
              </a:rPr>
              <a:t>USE LABELS </a:t>
            </a:r>
          </a:p>
          <a:p>
            <a:pPr marL="0" lvl="0" indent="0" algn="ctr">
              <a:lnSpc>
                <a:spcPts val="6815"/>
              </a:lnSpc>
              <a:spcBef>
                <a:spcPct val="0"/>
              </a:spcBef>
            </a:pPr>
            <a:r>
              <a:rPr lang="en-US" sz="7099" b="1">
                <a:solidFill>
                  <a:srgbClr val="FFFFFF"/>
                </a:solidFill>
                <a:latin typeface="Aileron Bold"/>
                <a:ea typeface="Aileron Bold"/>
                <a:cs typeface="Aileron Bold"/>
                <a:sym typeface="Aileron Bold"/>
              </a:rPr>
              <a:t>IN RAYYAN</a:t>
            </a:r>
          </a:p>
        </p:txBody>
      </p:sp>
      <p:sp>
        <p:nvSpPr>
          <p:cNvPr id="8" name="Freeform 8"/>
          <p:cNvSpPr/>
          <p:nvPr/>
        </p:nvSpPr>
        <p:spPr>
          <a:xfrm rot="9960662">
            <a:off x="7314788" y="8382186"/>
            <a:ext cx="2621745" cy="740643"/>
          </a:xfrm>
          <a:custGeom>
            <a:avLst/>
            <a:gdLst/>
            <a:ahLst/>
            <a:cxnLst/>
            <a:rect l="l" t="t" r="r" b="b"/>
            <a:pathLst>
              <a:path w="2621745" h="740643">
                <a:moveTo>
                  <a:pt x="0" y="0"/>
                </a:moveTo>
                <a:lnTo>
                  <a:pt x="2621746" y="0"/>
                </a:lnTo>
                <a:lnTo>
                  <a:pt x="2621746" y="740643"/>
                </a:lnTo>
                <a:lnTo>
                  <a:pt x="0" y="7406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TotalTime>
  <Words>1510</Words>
  <Application>Microsoft Office PowerPoint</Application>
  <PresentationFormat>Custom</PresentationFormat>
  <Paragraphs>118</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Aileron</vt:lpstr>
      <vt:lpstr>Aileron Bold</vt:lpstr>
      <vt:lpstr>Arial</vt:lpstr>
      <vt:lpstr>Calibri</vt:lpstr>
      <vt:lpstr>Handelson Three</vt:lpstr>
      <vt:lpstr>Aileron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JRB Rayyan SCC/MLA 2025</dc:title>
  <cp:lastModifiedBy>Bliss, Joanna</cp:lastModifiedBy>
  <cp:revision>3</cp:revision>
  <cp:lastPrinted>2025-10-20T19:58:33Z</cp:lastPrinted>
  <dcterms:created xsi:type="dcterms:W3CDTF">2006-08-16T00:00:00Z</dcterms:created>
  <dcterms:modified xsi:type="dcterms:W3CDTF">2025-10-20T20:08:18Z</dcterms:modified>
  <dc:identifier>DAGxLi5D4TI</dc:identifier>
</cp:coreProperties>
</file>