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TT Phobos" charset="1" panose="02000503050000020004"/>
      <p:regular r:id="rId31"/>
    </p:embeddedFont>
    <p:embeddedFont>
      <p:font typeface="TT Phobos Inline" charset="1" panose="02000503020000020004"/>
      <p:regular r:id="rId32"/>
    </p:embeddedFont>
    <p:embeddedFont>
      <p:font typeface="TT Phobos Bold" charset="1" panose="02000803060000020004"/>
      <p:regular r:id="rId35"/>
    </p:embeddedFont>
    <p:embeddedFont>
      <p:font typeface="TT Norms" charset="1" panose="02000503030000020003"/>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notesMasters/notesMaster1.xml" Type="http://schemas.openxmlformats.org/officeDocument/2006/relationships/notesMaster"/><Relationship Id="rId29" Target="theme/theme2.xml" Type="http://schemas.openxmlformats.org/officeDocument/2006/relationships/theme"/><Relationship Id="rId3" Target="viewProps.xml" Type="http://schemas.openxmlformats.org/officeDocument/2006/relationships/viewProps"/><Relationship Id="rId30" Target="notesSlides/notesSlide1.xml" Type="http://schemas.openxmlformats.org/officeDocument/2006/relationships/notesSlide"/><Relationship Id="rId31" Target="fonts/font31.fntdata" Type="http://schemas.openxmlformats.org/officeDocument/2006/relationships/font"/><Relationship Id="rId32" Target="fonts/font32.fntdata" Type="http://schemas.openxmlformats.org/officeDocument/2006/relationships/font"/><Relationship Id="rId33" Target="notesSlides/notesSlide2.xml" Type="http://schemas.openxmlformats.org/officeDocument/2006/relationships/notesSlide"/><Relationship Id="rId34" Target="notesSlides/notesSlide3.xml" Type="http://schemas.openxmlformats.org/officeDocument/2006/relationships/notesSlide"/><Relationship Id="rId35" Target="fonts/font35.fntdata" Type="http://schemas.openxmlformats.org/officeDocument/2006/relationships/font"/><Relationship Id="rId36" Target="notesSlides/notesSlide4.xml" Type="http://schemas.openxmlformats.org/officeDocument/2006/relationships/notesSlide"/><Relationship Id="rId37" Target="notesSlides/notesSlide5.xml" Type="http://schemas.openxmlformats.org/officeDocument/2006/relationships/notesSlide"/><Relationship Id="rId38" Target="notesSlides/notesSlide6.xml" Type="http://schemas.openxmlformats.org/officeDocument/2006/relationships/notesSlide"/><Relationship Id="rId39" Target="notesSlides/notesSlide7.xml" Type="http://schemas.openxmlformats.org/officeDocument/2006/relationships/notesSlide"/><Relationship Id="rId4" Target="theme/theme1.xml" Type="http://schemas.openxmlformats.org/officeDocument/2006/relationships/theme"/><Relationship Id="rId40" Target="notesSlides/notesSlide8.xml" Type="http://schemas.openxmlformats.org/officeDocument/2006/relationships/notesSlide"/><Relationship Id="rId41" Target="notesSlides/notesSlide9.xml" Type="http://schemas.openxmlformats.org/officeDocument/2006/relationships/notesSlide"/><Relationship Id="rId42" Target="notesSlides/notesSlide10.xml" Type="http://schemas.openxmlformats.org/officeDocument/2006/relationships/notesSlide"/><Relationship Id="rId43" Target="fonts/font43.fntdata" Type="http://schemas.openxmlformats.org/officeDocument/2006/relationships/font"/><Relationship Id="rId44" Target="notesSlides/notesSlide11.xml" Type="http://schemas.openxmlformats.org/officeDocument/2006/relationships/notesSlide"/><Relationship Id="rId45" Target="notesSlides/notesSlide12.xml" Type="http://schemas.openxmlformats.org/officeDocument/2006/relationships/notesSlide"/><Relationship Id="rId46" Target="notesSlides/notesSlide13.xml" Type="http://schemas.openxmlformats.org/officeDocument/2006/relationships/notesSlide"/><Relationship Id="rId47" Target="notesSlides/notesSlide14.xml" Type="http://schemas.openxmlformats.org/officeDocument/2006/relationships/notesSlide"/><Relationship Id="rId48" Target="notesSlides/notesSlide15.xml" Type="http://schemas.openxmlformats.org/officeDocument/2006/relationships/notesSlide"/><Relationship Id="rId49" Target="notesSlides/notesSlide16.xml" Type="http://schemas.openxmlformats.org/officeDocument/2006/relationships/notesSlide"/><Relationship Id="rId5" Target="tableStyles.xml" Type="http://schemas.openxmlformats.org/officeDocument/2006/relationships/tableStyles"/><Relationship Id="rId50" Target="notesSlides/notesSlide17.xml" Type="http://schemas.openxmlformats.org/officeDocument/2006/relationships/notesSlide"/><Relationship Id="rId51" Target="notesSlides/notesSlide18.xml" Type="http://schemas.openxmlformats.org/officeDocument/2006/relationships/notesSlide"/><Relationship Id="rId52" Target="notesSlides/notesSlide19.xml" Type="http://schemas.openxmlformats.org/officeDocument/2006/relationships/notesSlide"/><Relationship Id="rId53" Target="notesSlides/notesSlide20.xml" Type="http://schemas.openxmlformats.org/officeDocument/2006/relationships/notesSlide"/><Relationship Id="rId54" Target="notesSlides/notesSlide21.xml" Type="http://schemas.openxmlformats.org/officeDocument/2006/relationships/notesSlide"/><Relationship Id="rId55" Target="notesSlides/notesSlide22.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Hi! My name is Joanna Russell Bliss. Welcome to our 2024 round table on outreach promoting health literacy.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It's time to pair up. Talk to one person at your table about one of your ideas. Develop an elevator speech to describe that project -- a quick way to get people interested in 2 minutes or less.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Alex, Esther and I have been working together over the last several months on a variety of projects, and we hope this round table gives you a chance to meet and collaborate with new colleagues at other institutions.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Thank you so much for joining us here today. We'd love to hear from you -- what questions or suggestions do you have for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You can ask them here today, or you can fill our the feedback form linked to by this QR code.</a:t>
            </a:r>
          </a:p>
          <a:p>
            <a:r>
              <a:rPr lang="en-US"/>
              <a:t/>
            </a:r>
          </a:p>
          <a:p>
            <a:r>
              <a:rPr lang="en-US"/>
              <a:t>We also have a LibGuide on our presentation today, with links to our slides, the references from our literature reviews, Esther's own LibGuide on bibliotherapy, and more.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A brief outline of our presentation: We'll introduce ourselves and our current projects, briefly discuss the literature that underscores the importance of health literacy and collaboration, and then have an activity that jumpstarts what you can do at your own institution. We'll wrap it up with questions and ask for your feedback.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First, who are we? Why should we be talking about this? Alex?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I am also a health sciences librarian and the manager at TWU's Dallas campus. I am currently collaborating with our stroke center, developing a lending library for their patients and caregivers. I have also started building a relationship with one of our local public libraries.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Joanna</a:t>
            </a:r>
          </a:p>
          <a:p>
            <a:r>
              <a:rPr lang="en-US"/>
              <a:t/>
            </a:r>
          </a:p>
          <a:p>
            <a:r>
              <a:rPr lang="en-US"/>
              <a:t>Now that you know a little about us, Esther and Alex will give you the background on health literacy and collaboration. Esther?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0.png" Type="http://schemas.openxmlformats.org/officeDocument/2006/relationships/image"/><Relationship Id="rId4" Target="../media/image51.svg" Type="http://schemas.openxmlformats.org/officeDocument/2006/relationships/image"/><Relationship Id="rId5" Target="../media/image52.png" Type="http://schemas.openxmlformats.org/officeDocument/2006/relationships/image"/><Relationship Id="rId6" Target="../media/image53.svg" Type="http://schemas.openxmlformats.org/officeDocument/2006/relationships/image"/><Relationship Id="rId7" Target="../media/image54.png" Type="http://schemas.openxmlformats.org/officeDocument/2006/relationships/image"/><Relationship Id="rId8" Target="../media/image5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56.png" Type="http://schemas.openxmlformats.org/officeDocument/2006/relationships/image"/><Relationship Id="rId4" Target="../media/image5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8.png" Type="http://schemas.openxmlformats.org/officeDocument/2006/relationships/image"/><Relationship Id="rId4" Target="../media/image5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6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3.png" Type="http://schemas.openxmlformats.org/officeDocument/2006/relationships/image"/><Relationship Id="rId4" Target="../media/image44.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63.png" Type="http://schemas.openxmlformats.org/officeDocument/2006/relationships/image"/><Relationship Id="rId4" Target="../media/image64.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6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8.pn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41.png" Type="http://schemas.openxmlformats.org/officeDocument/2006/relationships/image"/><Relationship Id="rId4" Target="../media/image42.svg" Type="http://schemas.openxmlformats.org/officeDocument/2006/relationships/image"/><Relationship Id="rId5" Target="../media/image71.jpe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jpeg" Type="http://schemas.openxmlformats.org/officeDocument/2006/relationships/image"/><Relationship Id="rId12" Target="../media/image14.jpeg" Type="http://schemas.openxmlformats.org/officeDocument/2006/relationships/image"/><Relationship Id="rId13" Target="../media/image15.jpeg" Type="http://schemas.openxmlformats.org/officeDocument/2006/relationships/image"/><Relationship Id="rId2" Target="../notesSlides/notesSlide2.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45.png" Type="http://schemas.openxmlformats.org/officeDocument/2006/relationships/image"/><Relationship Id="rId4" Target="../media/image72.png" Type="http://schemas.openxmlformats.org/officeDocument/2006/relationships/image"/><Relationship Id="rId5" Target="../media/image73.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2" Target="../notesSlides/notesSlide21.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76.png" Type="http://schemas.openxmlformats.org/officeDocument/2006/relationships/image"/><Relationship Id="rId4" Target="../media/image77.svg" Type="http://schemas.openxmlformats.org/officeDocument/2006/relationships/image"/><Relationship Id="rId5" Target="../media/image63.png" Type="http://schemas.openxmlformats.org/officeDocument/2006/relationships/image"/><Relationship Id="rId6" Target="../media/image64.svg" Type="http://schemas.openxmlformats.org/officeDocument/2006/relationships/image"/><Relationship Id="rId7" Target="../media/image78.png" Type="http://schemas.openxmlformats.org/officeDocument/2006/relationships/image"/><Relationship Id="rId8" Target="../media/image7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2" Target="../notesSlides/notesSlide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2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11" Target="../media/image13.jpeg" Type="http://schemas.openxmlformats.org/officeDocument/2006/relationships/image"/><Relationship Id="rId2" Target="../notesSlides/notesSlide5.xml" Type="http://schemas.openxmlformats.org/officeDocument/2006/relationships/notesSlide"/><Relationship Id="rId3" Target="../media/image27.png" Type="http://schemas.openxmlformats.org/officeDocument/2006/relationships/image"/><Relationship Id="rId4" Target="../media/image28.sv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 Id="rId9" Target="../media/image3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1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1.png" Type="http://schemas.openxmlformats.org/officeDocument/2006/relationships/image"/><Relationship Id="rId4" Target="../media/image42.sv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5.pn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2" Target="../notesSlides/notesSlide9.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550094" y="7911947"/>
            <a:ext cx="19388189" cy="4750106"/>
          </a:xfrm>
          <a:custGeom>
            <a:avLst/>
            <a:gdLst/>
            <a:ahLst/>
            <a:cxnLst/>
            <a:rect r="r" b="b" t="t" l="l"/>
            <a:pathLst>
              <a:path h="4750106" w="19388189">
                <a:moveTo>
                  <a:pt x="0" y="0"/>
                </a:moveTo>
                <a:lnTo>
                  <a:pt x="19388188" y="0"/>
                </a:lnTo>
                <a:lnTo>
                  <a:pt x="19388188" y="4750106"/>
                </a:lnTo>
                <a:lnTo>
                  <a:pt x="0" y="4750106"/>
                </a:lnTo>
                <a:lnTo>
                  <a:pt x="0" y="0"/>
                </a:lnTo>
                <a:close/>
              </a:path>
            </a:pathLst>
          </a:custGeom>
          <a:blipFill>
            <a:blip r:embed="rId3"/>
            <a:stretch>
              <a:fillRect l="0" t="0" r="0" b="0"/>
            </a:stretch>
          </a:blipFill>
        </p:spPr>
      </p:sp>
      <p:sp>
        <p:nvSpPr>
          <p:cNvPr name="Freeform 3" id="3"/>
          <p:cNvSpPr/>
          <p:nvPr/>
        </p:nvSpPr>
        <p:spPr>
          <a:xfrm flipH="false" flipV="false" rot="0">
            <a:off x="-3998880" y="-456218"/>
            <a:ext cx="8762237" cy="8998446"/>
          </a:xfrm>
          <a:custGeom>
            <a:avLst/>
            <a:gdLst/>
            <a:ahLst/>
            <a:cxnLst/>
            <a:rect r="r" b="b" t="t" l="l"/>
            <a:pathLst>
              <a:path h="8998446" w="8762237">
                <a:moveTo>
                  <a:pt x="0" y="0"/>
                </a:moveTo>
                <a:lnTo>
                  <a:pt x="8762237" y="0"/>
                </a:lnTo>
                <a:lnTo>
                  <a:pt x="8762237" y="8998446"/>
                </a:lnTo>
                <a:lnTo>
                  <a:pt x="0" y="8998446"/>
                </a:lnTo>
                <a:lnTo>
                  <a:pt x="0" y="0"/>
                </a:lnTo>
                <a:close/>
              </a:path>
            </a:pathLst>
          </a:custGeom>
          <a:blipFill>
            <a:blip r:embed="rId4"/>
            <a:stretch>
              <a:fillRect l="0" t="0" r="0" b="0"/>
            </a:stretch>
          </a:blipFill>
        </p:spPr>
      </p:sp>
      <p:sp>
        <p:nvSpPr>
          <p:cNvPr name="Freeform 4" id="4"/>
          <p:cNvSpPr/>
          <p:nvPr/>
        </p:nvSpPr>
        <p:spPr>
          <a:xfrm flipH="false" flipV="false" rot="0">
            <a:off x="2249666" y="5572653"/>
            <a:ext cx="5631952" cy="2969574"/>
          </a:xfrm>
          <a:custGeom>
            <a:avLst/>
            <a:gdLst/>
            <a:ahLst/>
            <a:cxnLst/>
            <a:rect r="r" b="b" t="t" l="l"/>
            <a:pathLst>
              <a:path h="2969574" w="5631952">
                <a:moveTo>
                  <a:pt x="0" y="0"/>
                </a:moveTo>
                <a:lnTo>
                  <a:pt x="5631951" y="0"/>
                </a:lnTo>
                <a:lnTo>
                  <a:pt x="5631951" y="2969575"/>
                </a:lnTo>
                <a:lnTo>
                  <a:pt x="0" y="296957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7847985" y="3331761"/>
            <a:ext cx="9224664" cy="1571625"/>
          </a:xfrm>
          <a:prstGeom prst="rect">
            <a:avLst/>
          </a:prstGeom>
        </p:spPr>
        <p:txBody>
          <a:bodyPr anchor="t" rtlCol="false" tIns="0" lIns="0" bIns="0" rIns="0">
            <a:spAutoFit/>
          </a:bodyPr>
          <a:lstStyle/>
          <a:p>
            <a:pPr algn="ctr">
              <a:lnSpc>
                <a:spcPts val="6299"/>
              </a:lnSpc>
            </a:pPr>
            <a:r>
              <a:rPr lang="en-US" sz="4500">
                <a:solidFill>
                  <a:srgbClr val="FFF5D6"/>
                </a:solidFill>
                <a:latin typeface="TT Phobos"/>
                <a:ea typeface="TT Phobos"/>
                <a:cs typeface="TT Phobos"/>
                <a:sym typeface="TT Phobos"/>
              </a:rPr>
              <a:t>OUTREACH PROMOTING HEALTH LITERACY</a:t>
            </a:r>
          </a:p>
        </p:txBody>
      </p:sp>
      <p:sp>
        <p:nvSpPr>
          <p:cNvPr name="TextBox 6" id="6"/>
          <p:cNvSpPr txBox="true"/>
          <p:nvPr/>
        </p:nvSpPr>
        <p:spPr>
          <a:xfrm rot="0">
            <a:off x="5466524" y="1266825"/>
            <a:ext cx="12064381" cy="1809345"/>
          </a:xfrm>
          <a:prstGeom prst="rect">
            <a:avLst/>
          </a:prstGeom>
        </p:spPr>
        <p:txBody>
          <a:bodyPr anchor="t" rtlCol="false" tIns="0" lIns="0" bIns="0" rIns="0">
            <a:spAutoFit/>
          </a:bodyPr>
          <a:lstStyle/>
          <a:p>
            <a:pPr algn="ctr">
              <a:lnSpc>
                <a:spcPts val="6165"/>
              </a:lnSpc>
            </a:pPr>
            <a:r>
              <a:rPr lang="en-US" sz="7253">
                <a:solidFill>
                  <a:srgbClr val="FFF5D6"/>
                </a:solidFill>
                <a:latin typeface="TT Phobos Inline"/>
                <a:ea typeface="TT Phobos Inline"/>
                <a:cs typeface="TT Phobos Inline"/>
                <a:sym typeface="TT Phobos Inline"/>
              </a:rPr>
              <a:t>SCC/MLA </a:t>
            </a:r>
          </a:p>
          <a:p>
            <a:pPr algn="ctr">
              <a:lnSpc>
                <a:spcPts val="8849"/>
              </a:lnSpc>
            </a:pPr>
            <a:r>
              <a:rPr lang="en-US" sz="7253">
                <a:solidFill>
                  <a:srgbClr val="FFF5D6"/>
                </a:solidFill>
                <a:latin typeface="TT Phobos Inline"/>
                <a:ea typeface="TT Phobos Inline"/>
                <a:cs typeface="TT Phobos Inline"/>
                <a:sym typeface="TT Phobos Inline"/>
              </a:rPr>
              <a:t>OCTOBER 2024</a:t>
            </a:r>
          </a:p>
        </p:txBody>
      </p:sp>
      <p:sp>
        <p:nvSpPr>
          <p:cNvPr name="TextBox 7" id="7"/>
          <p:cNvSpPr txBox="true"/>
          <p:nvPr/>
        </p:nvSpPr>
        <p:spPr>
          <a:xfrm rot="0">
            <a:off x="8725803" y="5178027"/>
            <a:ext cx="8346846" cy="1889760"/>
          </a:xfrm>
          <a:prstGeom prst="rect">
            <a:avLst/>
          </a:prstGeom>
        </p:spPr>
        <p:txBody>
          <a:bodyPr anchor="t" rtlCol="false" tIns="0" lIns="0" bIns="0" rIns="0">
            <a:spAutoFit/>
          </a:bodyPr>
          <a:lstStyle/>
          <a:p>
            <a:pPr algn="ctr">
              <a:lnSpc>
                <a:spcPts val="5040"/>
              </a:lnSpc>
            </a:pPr>
            <a:r>
              <a:rPr lang="en-US" sz="3600">
                <a:solidFill>
                  <a:srgbClr val="FFF5D6"/>
                </a:solidFill>
                <a:latin typeface="TT Phobos"/>
                <a:ea typeface="TT Phobos"/>
                <a:cs typeface="TT Phobos"/>
                <a:sym typeface="TT Phobos"/>
              </a:rPr>
              <a:t>A Forum Discussing Collaborative Health Education Promotional Opportunities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11585390" y="6103980"/>
            <a:ext cx="13938620" cy="7146710"/>
          </a:xfrm>
          <a:custGeom>
            <a:avLst/>
            <a:gdLst/>
            <a:ahLst/>
            <a:cxnLst/>
            <a:rect r="r" b="b" t="t" l="l"/>
            <a:pathLst>
              <a:path h="7146710" w="13938620">
                <a:moveTo>
                  <a:pt x="0" y="0"/>
                </a:moveTo>
                <a:lnTo>
                  <a:pt x="13938620" y="0"/>
                </a:lnTo>
                <a:lnTo>
                  <a:pt x="13938620" y="7146711"/>
                </a:lnTo>
                <a:lnTo>
                  <a:pt x="0" y="71467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3184475" y="4101611"/>
            <a:ext cx="2514073" cy="3380783"/>
          </a:xfrm>
          <a:custGeom>
            <a:avLst/>
            <a:gdLst/>
            <a:ahLst/>
            <a:cxnLst/>
            <a:rect r="r" b="b" t="t" l="l"/>
            <a:pathLst>
              <a:path h="3380783" w="2514073">
                <a:moveTo>
                  <a:pt x="0" y="0"/>
                </a:moveTo>
                <a:lnTo>
                  <a:pt x="2514073" y="0"/>
                </a:lnTo>
                <a:lnTo>
                  <a:pt x="2514073" y="3380783"/>
                </a:lnTo>
                <a:lnTo>
                  <a:pt x="0" y="33807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5698548" y="2809267"/>
            <a:ext cx="3029989" cy="4114800"/>
          </a:xfrm>
          <a:custGeom>
            <a:avLst/>
            <a:gdLst/>
            <a:ahLst/>
            <a:cxnLst/>
            <a:rect r="r" b="b" t="t" l="l"/>
            <a:pathLst>
              <a:path h="4114800" w="3029989">
                <a:moveTo>
                  <a:pt x="0" y="0"/>
                </a:moveTo>
                <a:lnTo>
                  <a:pt x="3029989" y="0"/>
                </a:lnTo>
                <a:lnTo>
                  <a:pt x="302998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5" id="5"/>
          <p:cNvSpPr txBox="true"/>
          <p:nvPr/>
        </p:nvSpPr>
        <p:spPr>
          <a:xfrm rot="0">
            <a:off x="1028700" y="1698891"/>
            <a:ext cx="12859358" cy="1110376"/>
          </a:xfrm>
          <a:prstGeom prst="rect">
            <a:avLst/>
          </a:prstGeom>
        </p:spPr>
        <p:txBody>
          <a:bodyPr anchor="t" rtlCol="false" tIns="0" lIns="0" bIns="0" rIns="0">
            <a:spAutoFit/>
          </a:bodyPr>
          <a:lstStyle/>
          <a:p>
            <a:pPr algn="l">
              <a:lnSpc>
                <a:spcPts val="7936"/>
              </a:lnSpc>
            </a:pPr>
            <a:r>
              <a:rPr lang="en-US" sz="9337">
                <a:solidFill>
                  <a:srgbClr val="253943"/>
                </a:solidFill>
                <a:latin typeface="TT Phobos Inline"/>
                <a:ea typeface="TT Phobos Inline"/>
                <a:cs typeface="TT Phobos Inline"/>
                <a:sym typeface="TT Phobos Inline"/>
              </a:rPr>
              <a:t>LITERACY LEVELS</a:t>
            </a:r>
          </a:p>
        </p:txBody>
      </p:sp>
      <p:sp>
        <p:nvSpPr>
          <p:cNvPr name="TextBox 6" id="6"/>
          <p:cNvSpPr txBox="true"/>
          <p:nvPr/>
        </p:nvSpPr>
        <p:spPr>
          <a:xfrm rot="0">
            <a:off x="1028700" y="2942026"/>
            <a:ext cx="12252740" cy="771525"/>
          </a:xfrm>
          <a:prstGeom prst="rect">
            <a:avLst/>
          </a:prstGeom>
        </p:spPr>
        <p:txBody>
          <a:bodyPr anchor="t" rtlCol="false" tIns="0" lIns="0" bIns="0" rIns="0">
            <a:spAutoFit/>
          </a:bodyPr>
          <a:lstStyle/>
          <a:p>
            <a:pPr algn="l">
              <a:lnSpc>
                <a:spcPts val="6299"/>
              </a:lnSpc>
            </a:pPr>
            <a:r>
              <a:rPr lang="en-US" b="true" sz="4500">
                <a:solidFill>
                  <a:srgbClr val="0F232D"/>
                </a:solidFill>
                <a:latin typeface="TT Phobos Bold"/>
                <a:ea typeface="TT Phobos Bold"/>
                <a:cs typeface="TT Phobos Bold"/>
                <a:sym typeface="TT Phobos Bold"/>
              </a:rPr>
              <a:t>STATISTICAL ATLAS</a:t>
            </a:r>
          </a:p>
        </p:txBody>
      </p:sp>
      <p:sp>
        <p:nvSpPr>
          <p:cNvPr name="TextBox 7" id="7"/>
          <p:cNvSpPr txBox="true"/>
          <p:nvPr/>
        </p:nvSpPr>
        <p:spPr>
          <a:xfrm rot="0">
            <a:off x="1028700" y="4025411"/>
            <a:ext cx="7840398" cy="2720340"/>
          </a:xfrm>
          <a:prstGeom prst="rect">
            <a:avLst/>
          </a:prstGeom>
        </p:spPr>
        <p:txBody>
          <a:bodyPr anchor="t" rtlCol="false" tIns="0" lIns="0" bIns="0" rIns="0">
            <a:spAutoFit/>
          </a:bodyPr>
          <a:lstStyle/>
          <a:p>
            <a:pPr algn="l">
              <a:lnSpc>
                <a:spcPts val="5459"/>
              </a:lnSpc>
            </a:pPr>
            <a:r>
              <a:rPr lang="en-US" sz="3899">
                <a:solidFill>
                  <a:srgbClr val="253943"/>
                </a:solidFill>
                <a:latin typeface="TT Norms"/>
                <a:ea typeface="TT Norms"/>
                <a:cs typeface="TT Norms"/>
                <a:sym typeface="TT Norms"/>
              </a:rPr>
              <a:t>Literacy Levels in Adults</a:t>
            </a:r>
          </a:p>
          <a:p>
            <a:pPr algn="l" marL="842008" indent="-421004" lvl="1">
              <a:lnSpc>
                <a:spcPts val="5459"/>
              </a:lnSpc>
              <a:buFont typeface="Arial"/>
              <a:buChar char="•"/>
            </a:pPr>
            <a:r>
              <a:rPr lang="en-US" sz="3899">
                <a:solidFill>
                  <a:srgbClr val="253943"/>
                </a:solidFill>
                <a:latin typeface="TT Norms"/>
                <a:ea typeface="TT Norms"/>
                <a:cs typeface="TT Norms"/>
                <a:sym typeface="TT Norms"/>
              </a:rPr>
              <a:t>Nationally</a:t>
            </a:r>
          </a:p>
          <a:p>
            <a:pPr algn="l" marL="842008" indent="-421004" lvl="1">
              <a:lnSpc>
                <a:spcPts val="5459"/>
              </a:lnSpc>
              <a:buFont typeface="Arial"/>
              <a:buChar char="•"/>
            </a:pPr>
            <a:r>
              <a:rPr lang="en-US" sz="3899">
                <a:solidFill>
                  <a:srgbClr val="253943"/>
                </a:solidFill>
                <a:latin typeface="TT Norms"/>
                <a:ea typeface="TT Norms"/>
                <a:cs typeface="TT Norms"/>
                <a:sym typeface="TT Norms"/>
              </a:rPr>
              <a:t>Texas</a:t>
            </a:r>
          </a:p>
          <a:p>
            <a:pPr algn="l" marL="842008" indent="-421004" lvl="1">
              <a:lnSpc>
                <a:spcPts val="5459"/>
              </a:lnSpc>
              <a:buFont typeface="Arial"/>
              <a:buChar char="•"/>
            </a:pPr>
            <a:r>
              <a:rPr lang="en-US" sz="3899">
                <a:solidFill>
                  <a:srgbClr val="253943"/>
                </a:solidFill>
                <a:latin typeface="TT Norms"/>
                <a:ea typeface="TT Norms"/>
                <a:cs typeface="TT Norms"/>
                <a:sym typeface="TT Norms"/>
              </a:rPr>
              <a:t>Arkansas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9921090" y="3027751"/>
            <a:ext cx="5811141" cy="6604359"/>
          </a:xfrm>
          <a:custGeom>
            <a:avLst/>
            <a:gdLst/>
            <a:ahLst/>
            <a:cxnLst/>
            <a:rect r="r" b="b" t="t" l="l"/>
            <a:pathLst>
              <a:path h="6604359" w="5811141">
                <a:moveTo>
                  <a:pt x="0" y="0"/>
                </a:moveTo>
                <a:lnTo>
                  <a:pt x="5811141" y="0"/>
                </a:lnTo>
                <a:lnTo>
                  <a:pt x="5811141" y="6604359"/>
                </a:lnTo>
                <a:lnTo>
                  <a:pt x="0" y="6604359"/>
                </a:lnTo>
                <a:lnTo>
                  <a:pt x="0" y="0"/>
                </a:lnTo>
                <a:close/>
              </a:path>
            </a:pathLst>
          </a:custGeom>
          <a:blipFill>
            <a:blip r:embed="rId3"/>
            <a:stretch>
              <a:fillRect l="-51926" t="-29130" r="-153636" b="-16391"/>
            </a:stretch>
          </a:blipFill>
          <a:ln w="38100" cap="rnd">
            <a:solidFill>
              <a:srgbClr val="C7CCD0"/>
            </a:solidFill>
            <a:prstDash val="solid"/>
            <a:round/>
          </a:ln>
        </p:spPr>
      </p:sp>
      <p:sp>
        <p:nvSpPr>
          <p:cNvPr name="Freeform 3" id="3"/>
          <p:cNvSpPr/>
          <p:nvPr/>
        </p:nvSpPr>
        <p:spPr>
          <a:xfrm flipH="false" flipV="false" rot="0">
            <a:off x="13775894" y="806980"/>
            <a:ext cx="3587567" cy="3587567"/>
          </a:xfrm>
          <a:custGeom>
            <a:avLst/>
            <a:gdLst/>
            <a:ahLst/>
            <a:cxnLst/>
            <a:rect r="r" b="b" t="t" l="l"/>
            <a:pathLst>
              <a:path h="3587567" w="3587567">
                <a:moveTo>
                  <a:pt x="0" y="0"/>
                </a:moveTo>
                <a:lnTo>
                  <a:pt x="3587567" y="0"/>
                </a:lnTo>
                <a:lnTo>
                  <a:pt x="3587567" y="3587567"/>
                </a:lnTo>
                <a:lnTo>
                  <a:pt x="0" y="3587567"/>
                </a:lnTo>
                <a:lnTo>
                  <a:pt x="0" y="0"/>
                </a:lnTo>
                <a:close/>
              </a:path>
            </a:pathLst>
          </a:custGeom>
          <a:blipFill>
            <a:blip r:embed="rId4"/>
            <a:stretch>
              <a:fillRect l="0" t="0" r="0" b="0"/>
            </a:stretch>
          </a:blipFill>
        </p:spPr>
      </p:sp>
      <p:sp>
        <p:nvSpPr>
          <p:cNvPr name="TextBox 4" id="4"/>
          <p:cNvSpPr txBox="true"/>
          <p:nvPr/>
        </p:nvSpPr>
        <p:spPr>
          <a:xfrm rot="0">
            <a:off x="1028700" y="4025411"/>
            <a:ext cx="7359695" cy="3406140"/>
          </a:xfrm>
          <a:prstGeom prst="rect">
            <a:avLst/>
          </a:prstGeom>
        </p:spPr>
        <p:txBody>
          <a:bodyPr anchor="t" rtlCol="false" tIns="0" lIns="0" bIns="0" rIns="0">
            <a:spAutoFit/>
          </a:bodyPr>
          <a:lstStyle/>
          <a:p>
            <a:pPr algn="l" marL="842008" indent="-421004" lvl="1">
              <a:lnSpc>
                <a:spcPts val="5459"/>
              </a:lnSpc>
              <a:buFont typeface="Arial"/>
              <a:buChar char="•"/>
            </a:pPr>
            <a:r>
              <a:rPr lang="en-US" sz="3899">
                <a:solidFill>
                  <a:srgbClr val="253943"/>
                </a:solidFill>
                <a:latin typeface="TT Norms"/>
                <a:ea typeface="TT Norms"/>
                <a:cs typeface="TT Norms"/>
                <a:sym typeface="TT Norms"/>
              </a:rPr>
              <a:t>Average literacy score estimate is statistically lower than national average.</a:t>
            </a:r>
          </a:p>
          <a:p>
            <a:pPr algn="l" marL="842008" indent="-421004" lvl="1">
              <a:lnSpc>
                <a:spcPts val="5459"/>
              </a:lnSpc>
              <a:buFont typeface="Arial"/>
              <a:buChar char="•"/>
            </a:pPr>
            <a:r>
              <a:rPr lang="en-US" sz="3899">
                <a:solidFill>
                  <a:srgbClr val="253943"/>
                </a:solidFill>
                <a:latin typeface="TT Norms"/>
                <a:ea typeface="TT Norms"/>
                <a:cs typeface="TT Norms"/>
                <a:sym typeface="TT Norms"/>
              </a:rPr>
              <a:t>Percentage at or below Level 1 is statistically higher.</a:t>
            </a:r>
          </a:p>
        </p:txBody>
      </p:sp>
      <p:sp>
        <p:nvSpPr>
          <p:cNvPr name="TextBox 5" id="5"/>
          <p:cNvSpPr txBox="true"/>
          <p:nvPr/>
        </p:nvSpPr>
        <p:spPr>
          <a:xfrm rot="0">
            <a:off x="1028700" y="2942026"/>
            <a:ext cx="12252740" cy="771525"/>
          </a:xfrm>
          <a:prstGeom prst="rect">
            <a:avLst/>
          </a:prstGeom>
        </p:spPr>
        <p:txBody>
          <a:bodyPr anchor="t" rtlCol="false" tIns="0" lIns="0" bIns="0" rIns="0">
            <a:spAutoFit/>
          </a:bodyPr>
          <a:lstStyle/>
          <a:p>
            <a:pPr algn="l">
              <a:lnSpc>
                <a:spcPts val="6299"/>
              </a:lnSpc>
            </a:pPr>
            <a:r>
              <a:rPr lang="en-US" b="true" sz="4500">
                <a:solidFill>
                  <a:srgbClr val="0F232D"/>
                </a:solidFill>
                <a:latin typeface="TT Phobos Bold"/>
                <a:ea typeface="TT Phobos Bold"/>
                <a:cs typeface="TT Phobos Bold"/>
                <a:sym typeface="TT Phobos Bold"/>
              </a:rPr>
              <a:t>TEXAS</a:t>
            </a:r>
          </a:p>
        </p:txBody>
      </p:sp>
      <p:sp>
        <p:nvSpPr>
          <p:cNvPr name="TextBox 6" id="6"/>
          <p:cNvSpPr txBox="true"/>
          <p:nvPr/>
        </p:nvSpPr>
        <p:spPr>
          <a:xfrm rot="0">
            <a:off x="1028700" y="1698891"/>
            <a:ext cx="12859358" cy="1110376"/>
          </a:xfrm>
          <a:prstGeom prst="rect">
            <a:avLst/>
          </a:prstGeom>
        </p:spPr>
        <p:txBody>
          <a:bodyPr anchor="t" rtlCol="false" tIns="0" lIns="0" bIns="0" rIns="0">
            <a:spAutoFit/>
          </a:bodyPr>
          <a:lstStyle/>
          <a:p>
            <a:pPr algn="l">
              <a:lnSpc>
                <a:spcPts val="7936"/>
              </a:lnSpc>
            </a:pPr>
            <a:r>
              <a:rPr lang="en-US" sz="9337">
                <a:solidFill>
                  <a:srgbClr val="253943"/>
                </a:solidFill>
                <a:latin typeface="TT Phobos Inline"/>
                <a:ea typeface="TT Phobos Inline"/>
                <a:cs typeface="TT Phobos Inline"/>
                <a:sym typeface="TT Phobos Inline"/>
              </a:rPr>
              <a:t>LITERACY LEVELS</a:t>
            </a:r>
          </a:p>
        </p:txBody>
      </p:sp>
      <p:sp>
        <p:nvSpPr>
          <p:cNvPr name="TextBox 7" id="7"/>
          <p:cNvSpPr txBox="true"/>
          <p:nvPr/>
        </p:nvSpPr>
        <p:spPr>
          <a:xfrm rot="0">
            <a:off x="1028700" y="9066482"/>
            <a:ext cx="9239085" cy="349250"/>
          </a:xfrm>
          <a:prstGeom prst="rect">
            <a:avLst/>
          </a:prstGeom>
        </p:spPr>
        <p:txBody>
          <a:bodyPr anchor="t" rtlCol="false" tIns="0" lIns="0" bIns="0" rIns="0">
            <a:spAutoFit/>
          </a:bodyPr>
          <a:lstStyle/>
          <a:p>
            <a:pPr algn="l">
              <a:lnSpc>
                <a:spcPts val="2800"/>
              </a:lnSpc>
            </a:pPr>
            <a:r>
              <a:rPr lang="en-US" sz="2000">
                <a:solidFill>
                  <a:srgbClr val="253943"/>
                </a:solidFill>
                <a:latin typeface="TT Norms"/>
                <a:ea typeface="TT Norms"/>
                <a:cs typeface="TT Norms"/>
                <a:sym typeface="TT Norms"/>
              </a:rPr>
              <a:t>National Center for Education Statistics, 2020.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9914959" y="3027751"/>
            <a:ext cx="5711866" cy="6457279"/>
          </a:xfrm>
          <a:custGeom>
            <a:avLst/>
            <a:gdLst/>
            <a:ahLst/>
            <a:cxnLst/>
            <a:rect r="r" b="b" t="t" l="l"/>
            <a:pathLst>
              <a:path h="6457279" w="5711866">
                <a:moveTo>
                  <a:pt x="0" y="0"/>
                </a:moveTo>
                <a:lnTo>
                  <a:pt x="5711866" y="0"/>
                </a:lnTo>
                <a:lnTo>
                  <a:pt x="5711866" y="6457279"/>
                </a:lnTo>
                <a:lnTo>
                  <a:pt x="0" y="6457279"/>
                </a:lnTo>
                <a:lnTo>
                  <a:pt x="0" y="0"/>
                </a:lnTo>
                <a:close/>
              </a:path>
            </a:pathLst>
          </a:custGeom>
          <a:blipFill>
            <a:blip r:embed="rId3"/>
            <a:stretch>
              <a:fillRect l="-51008" t="-28816" r="-151310" b="-15924"/>
            </a:stretch>
          </a:blipFill>
          <a:ln w="38100" cap="rnd">
            <a:solidFill>
              <a:srgbClr val="C7CCD0"/>
            </a:solidFill>
            <a:prstDash val="solid"/>
            <a:round/>
          </a:ln>
        </p:spPr>
      </p:sp>
      <p:sp>
        <p:nvSpPr>
          <p:cNvPr name="Freeform 3" id="3"/>
          <p:cNvSpPr/>
          <p:nvPr/>
        </p:nvSpPr>
        <p:spPr>
          <a:xfrm flipH="false" flipV="false" rot="0">
            <a:off x="14079298" y="1028700"/>
            <a:ext cx="3473783" cy="3473783"/>
          </a:xfrm>
          <a:custGeom>
            <a:avLst/>
            <a:gdLst/>
            <a:ahLst/>
            <a:cxnLst/>
            <a:rect r="r" b="b" t="t" l="l"/>
            <a:pathLst>
              <a:path h="3473783" w="3473783">
                <a:moveTo>
                  <a:pt x="0" y="0"/>
                </a:moveTo>
                <a:lnTo>
                  <a:pt x="3473783" y="0"/>
                </a:lnTo>
                <a:lnTo>
                  <a:pt x="3473783" y="3473783"/>
                </a:lnTo>
                <a:lnTo>
                  <a:pt x="0" y="3473783"/>
                </a:lnTo>
                <a:lnTo>
                  <a:pt x="0" y="0"/>
                </a:lnTo>
                <a:close/>
              </a:path>
            </a:pathLst>
          </a:custGeom>
          <a:blipFill>
            <a:blip r:embed="rId4"/>
            <a:stretch>
              <a:fillRect l="0" t="0" r="0" b="0"/>
            </a:stretch>
          </a:blipFill>
        </p:spPr>
      </p:sp>
      <p:sp>
        <p:nvSpPr>
          <p:cNvPr name="TextBox 4" id="4"/>
          <p:cNvSpPr txBox="true"/>
          <p:nvPr/>
        </p:nvSpPr>
        <p:spPr>
          <a:xfrm rot="0">
            <a:off x="1028700" y="4025411"/>
            <a:ext cx="6911039" cy="3406140"/>
          </a:xfrm>
          <a:prstGeom prst="rect">
            <a:avLst/>
          </a:prstGeom>
        </p:spPr>
        <p:txBody>
          <a:bodyPr anchor="t" rtlCol="false" tIns="0" lIns="0" bIns="0" rIns="0">
            <a:spAutoFit/>
          </a:bodyPr>
          <a:lstStyle/>
          <a:p>
            <a:pPr algn="l" marL="842008" indent="-421004" lvl="1">
              <a:lnSpc>
                <a:spcPts val="5459"/>
              </a:lnSpc>
              <a:buFont typeface="Arial"/>
              <a:buChar char="•"/>
            </a:pPr>
            <a:r>
              <a:rPr lang="en-US" sz="3899">
                <a:solidFill>
                  <a:srgbClr val="253943"/>
                </a:solidFill>
                <a:latin typeface="TT Norms"/>
                <a:ea typeface="TT Norms"/>
                <a:cs typeface="TT Norms"/>
                <a:sym typeface="TT Norms"/>
              </a:rPr>
              <a:t>Average literacy score estimate is notably lower than national average.</a:t>
            </a:r>
          </a:p>
          <a:p>
            <a:pPr algn="l" marL="842008" indent="-421004" lvl="1">
              <a:lnSpc>
                <a:spcPts val="5459"/>
              </a:lnSpc>
              <a:buFont typeface="Arial"/>
              <a:buChar char="•"/>
            </a:pPr>
            <a:r>
              <a:rPr lang="en-US" sz="3899">
                <a:solidFill>
                  <a:srgbClr val="253943"/>
                </a:solidFill>
                <a:latin typeface="TT Norms"/>
                <a:ea typeface="TT Norms"/>
                <a:cs typeface="TT Norms"/>
                <a:sym typeface="TT Norms"/>
              </a:rPr>
              <a:t>Percentage at or below Level 1 is notably higher.</a:t>
            </a:r>
          </a:p>
        </p:txBody>
      </p:sp>
      <p:sp>
        <p:nvSpPr>
          <p:cNvPr name="TextBox 5" id="5"/>
          <p:cNvSpPr txBox="true"/>
          <p:nvPr/>
        </p:nvSpPr>
        <p:spPr>
          <a:xfrm rot="0">
            <a:off x="1028700" y="2942026"/>
            <a:ext cx="12252740" cy="771525"/>
          </a:xfrm>
          <a:prstGeom prst="rect">
            <a:avLst/>
          </a:prstGeom>
        </p:spPr>
        <p:txBody>
          <a:bodyPr anchor="t" rtlCol="false" tIns="0" lIns="0" bIns="0" rIns="0">
            <a:spAutoFit/>
          </a:bodyPr>
          <a:lstStyle/>
          <a:p>
            <a:pPr algn="l">
              <a:lnSpc>
                <a:spcPts val="6299"/>
              </a:lnSpc>
            </a:pPr>
            <a:r>
              <a:rPr lang="en-US" b="true" sz="4500">
                <a:solidFill>
                  <a:srgbClr val="0F232D"/>
                </a:solidFill>
                <a:latin typeface="TT Phobos Bold"/>
                <a:ea typeface="TT Phobos Bold"/>
                <a:cs typeface="TT Phobos Bold"/>
                <a:sym typeface="TT Phobos Bold"/>
              </a:rPr>
              <a:t>ARKANSAS</a:t>
            </a:r>
          </a:p>
        </p:txBody>
      </p:sp>
      <p:sp>
        <p:nvSpPr>
          <p:cNvPr name="TextBox 6" id="6"/>
          <p:cNvSpPr txBox="true"/>
          <p:nvPr/>
        </p:nvSpPr>
        <p:spPr>
          <a:xfrm rot="0">
            <a:off x="1028700" y="1698891"/>
            <a:ext cx="12859358" cy="1110376"/>
          </a:xfrm>
          <a:prstGeom prst="rect">
            <a:avLst/>
          </a:prstGeom>
        </p:spPr>
        <p:txBody>
          <a:bodyPr anchor="t" rtlCol="false" tIns="0" lIns="0" bIns="0" rIns="0">
            <a:spAutoFit/>
          </a:bodyPr>
          <a:lstStyle/>
          <a:p>
            <a:pPr algn="l">
              <a:lnSpc>
                <a:spcPts val="7936"/>
              </a:lnSpc>
            </a:pPr>
            <a:r>
              <a:rPr lang="en-US" sz="9337">
                <a:solidFill>
                  <a:srgbClr val="253943"/>
                </a:solidFill>
                <a:latin typeface="TT Phobos Inline"/>
                <a:ea typeface="TT Phobos Inline"/>
                <a:cs typeface="TT Phobos Inline"/>
                <a:sym typeface="TT Phobos Inline"/>
              </a:rPr>
              <a:t>LITERACY LEVELS</a:t>
            </a:r>
          </a:p>
        </p:txBody>
      </p:sp>
      <p:sp>
        <p:nvSpPr>
          <p:cNvPr name="TextBox 7" id="7"/>
          <p:cNvSpPr txBox="true"/>
          <p:nvPr/>
        </p:nvSpPr>
        <p:spPr>
          <a:xfrm rot="0">
            <a:off x="1028700" y="9066482"/>
            <a:ext cx="9239085" cy="349250"/>
          </a:xfrm>
          <a:prstGeom prst="rect">
            <a:avLst/>
          </a:prstGeom>
        </p:spPr>
        <p:txBody>
          <a:bodyPr anchor="t" rtlCol="false" tIns="0" lIns="0" bIns="0" rIns="0">
            <a:spAutoFit/>
          </a:bodyPr>
          <a:lstStyle/>
          <a:p>
            <a:pPr algn="l">
              <a:lnSpc>
                <a:spcPts val="2800"/>
              </a:lnSpc>
            </a:pPr>
            <a:r>
              <a:rPr lang="en-US" sz="2000">
                <a:solidFill>
                  <a:srgbClr val="253943"/>
                </a:solidFill>
                <a:latin typeface="TT Norms"/>
                <a:ea typeface="TT Norms"/>
                <a:cs typeface="TT Norms"/>
                <a:sym typeface="TT Norms"/>
              </a:rPr>
              <a:t>National Center for Education Statistics, 2020.</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7C9C9A"/>
        </a:solidFill>
      </p:bgPr>
    </p:bg>
    <p:spTree>
      <p:nvGrpSpPr>
        <p:cNvPr id="1" name=""/>
        <p:cNvGrpSpPr/>
        <p:nvPr/>
      </p:nvGrpSpPr>
      <p:grpSpPr>
        <a:xfrm>
          <a:off x="0" y="0"/>
          <a:ext cx="0" cy="0"/>
          <a:chOff x="0" y="0"/>
          <a:chExt cx="0" cy="0"/>
        </a:xfrm>
      </p:grpSpPr>
      <p:sp>
        <p:nvSpPr>
          <p:cNvPr name="Freeform 2" id="2"/>
          <p:cNvSpPr/>
          <p:nvPr/>
        </p:nvSpPr>
        <p:spPr>
          <a:xfrm flipH="false" flipV="false" rot="0">
            <a:off x="11533096" y="8164801"/>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588975" y="-2359766"/>
            <a:ext cx="6234682" cy="3944853"/>
          </a:xfrm>
          <a:custGeom>
            <a:avLst/>
            <a:gdLst/>
            <a:ahLst/>
            <a:cxnLst/>
            <a:rect r="r" b="b" t="t" l="l"/>
            <a:pathLst>
              <a:path h="3944853" w="6234682">
                <a:moveTo>
                  <a:pt x="0" y="0"/>
                </a:moveTo>
                <a:lnTo>
                  <a:pt x="6234681" y="0"/>
                </a:lnTo>
                <a:lnTo>
                  <a:pt x="6234681" y="3944853"/>
                </a:lnTo>
                <a:lnTo>
                  <a:pt x="0" y="39448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4319378" y="1016784"/>
            <a:ext cx="5469886" cy="3431110"/>
          </a:xfrm>
          <a:custGeom>
            <a:avLst/>
            <a:gdLst/>
            <a:ahLst/>
            <a:cxnLst/>
            <a:rect r="r" b="b" t="t" l="l"/>
            <a:pathLst>
              <a:path h="3431110" w="5469886">
                <a:moveTo>
                  <a:pt x="0" y="0"/>
                </a:moveTo>
                <a:lnTo>
                  <a:pt x="5469886" y="0"/>
                </a:lnTo>
                <a:lnTo>
                  <a:pt x="5469886" y="3431110"/>
                </a:lnTo>
                <a:lnTo>
                  <a:pt x="0" y="34311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1729499" y="5981766"/>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698700" y="1880362"/>
            <a:ext cx="13461585" cy="1981834"/>
          </a:xfrm>
          <a:prstGeom prst="rect">
            <a:avLst/>
          </a:prstGeom>
        </p:spPr>
        <p:txBody>
          <a:bodyPr anchor="t" rtlCol="false" tIns="0" lIns="0" bIns="0" rIns="0">
            <a:spAutoFit/>
          </a:bodyPr>
          <a:lstStyle/>
          <a:p>
            <a:pPr algn="ctr">
              <a:lnSpc>
                <a:spcPts val="7479"/>
              </a:lnSpc>
            </a:pPr>
            <a:r>
              <a:rPr lang="en-US" sz="8799">
                <a:solidFill>
                  <a:srgbClr val="0F232D"/>
                </a:solidFill>
                <a:latin typeface="TT Phobos Inline"/>
                <a:ea typeface="TT Phobos Inline"/>
                <a:cs typeface="TT Phobos Inline"/>
                <a:sym typeface="TT Phobos Inline"/>
              </a:rPr>
              <a:t>THE VALUE OF COLLABORATION</a:t>
            </a:r>
          </a:p>
        </p:txBody>
      </p:sp>
      <p:grpSp>
        <p:nvGrpSpPr>
          <p:cNvPr name="Group 7" id="7"/>
          <p:cNvGrpSpPr>
            <a:grpSpLocks noChangeAspect="true"/>
          </p:cNvGrpSpPr>
          <p:nvPr/>
        </p:nvGrpSpPr>
        <p:grpSpPr>
          <a:xfrm rot="0">
            <a:off x="12570440" y="3245355"/>
            <a:ext cx="5240512" cy="5239915"/>
            <a:chOff x="0" y="0"/>
            <a:chExt cx="6350013" cy="6349289"/>
          </a:xfrm>
        </p:grpSpPr>
        <p:sp>
          <p:nvSpPr>
            <p:cNvPr name="Freeform 8" id="8"/>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9"/>
              <a:stretch>
                <a:fillRect l="0" t="-5" r="0" b="-5"/>
              </a:stretch>
            </a:blipFill>
          </p:spPr>
        </p:sp>
      </p:grpSp>
      <p:sp>
        <p:nvSpPr>
          <p:cNvPr name="TextBox 9" id="9"/>
          <p:cNvSpPr txBox="true"/>
          <p:nvPr/>
        </p:nvSpPr>
        <p:spPr>
          <a:xfrm rot="0">
            <a:off x="1362810" y="4135599"/>
            <a:ext cx="10687011" cy="1668727"/>
          </a:xfrm>
          <a:prstGeom prst="rect">
            <a:avLst/>
          </a:prstGeom>
        </p:spPr>
        <p:txBody>
          <a:bodyPr anchor="t" rtlCol="false" tIns="0" lIns="0" bIns="0" rIns="0">
            <a:spAutoFit/>
          </a:bodyPr>
          <a:lstStyle/>
          <a:p>
            <a:pPr algn="ctr">
              <a:lnSpc>
                <a:spcPts val="6722"/>
              </a:lnSpc>
            </a:pPr>
            <a:r>
              <a:rPr lang="en-US" sz="4802">
                <a:solidFill>
                  <a:srgbClr val="0F232D"/>
                </a:solidFill>
                <a:latin typeface="TT Phobos"/>
                <a:ea typeface="TT Phobos"/>
                <a:cs typeface="TT Phobos"/>
                <a:sym typeface="TT Phobos"/>
              </a:rPr>
              <a:t>CURRENT HEALTH SCIENCE LITERATURE</a:t>
            </a:r>
          </a:p>
        </p:txBody>
      </p:sp>
      <p:sp>
        <p:nvSpPr>
          <p:cNvPr name="TextBox 10" id="10"/>
          <p:cNvSpPr txBox="true"/>
          <p:nvPr/>
        </p:nvSpPr>
        <p:spPr>
          <a:xfrm rot="0">
            <a:off x="2508435" y="6160134"/>
            <a:ext cx="9541386" cy="2317116"/>
          </a:xfrm>
          <a:prstGeom prst="rect">
            <a:avLst/>
          </a:prstGeom>
        </p:spPr>
        <p:txBody>
          <a:bodyPr anchor="t" rtlCol="false" tIns="0" lIns="0" bIns="0" rIns="0">
            <a:spAutoFit/>
          </a:bodyPr>
          <a:lstStyle/>
          <a:p>
            <a:pPr algn="ctr">
              <a:lnSpc>
                <a:spcPts val="6159"/>
              </a:lnSpc>
            </a:pPr>
            <a:r>
              <a:rPr lang="en-US" sz="4399">
                <a:solidFill>
                  <a:srgbClr val="0F232D"/>
                </a:solidFill>
                <a:latin typeface="TT Phobos"/>
                <a:ea typeface="TT Phobos"/>
                <a:cs typeface="TT Phobos"/>
                <a:sym typeface="TT Phobos"/>
              </a:rPr>
              <a:t>Akers et al (2018)</a:t>
            </a:r>
          </a:p>
          <a:p>
            <a:pPr algn="ctr">
              <a:lnSpc>
                <a:spcPts val="6159"/>
              </a:lnSpc>
            </a:pPr>
            <a:r>
              <a:rPr lang="en-US" sz="4399">
                <a:solidFill>
                  <a:srgbClr val="0F232D"/>
                </a:solidFill>
                <a:latin typeface="TT Phobos"/>
                <a:ea typeface="TT Phobos"/>
                <a:cs typeface="TT Phobos"/>
                <a:sym typeface="TT Phobos"/>
              </a:rPr>
              <a:t>Rios &amp; Blake (2023)</a:t>
            </a:r>
          </a:p>
          <a:p>
            <a:pPr algn="ctr">
              <a:lnSpc>
                <a:spcPts val="6159"/>
              </a:lnSpc>
            </a:pPr>
            <a:r>
              <a:rPr lang="en-US" sz="4399">
                <a:solidFill>
                  <a:srgbClr val="0F232D"/>
                </a:solidFill>
                <a:latin typeface="TT Phobos"/>
                <a:ea typeface="TT Phobos"/>
                <a:cs typeface="TT Phobos"/>
                <a:sym typeface="TT Phobos"/>
              </a:rPr>
              <a:t>Bradley et al (2010)</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TextBox 2" id="2"/>
          <p:cNvSpPr txBox="true"/>
          <p:nvPr/>
        </p:nvSpPr>
        <p:spPr>
          <a:xfrm rot="0">
            <a:off x="1028700" y="1698891"/>
            <a:ext cx="12859358" cy="1110376"/>
          </a:xfrm>
          <a:prstGeom prst="rect">
            <a:avLst/>
          </a:prstGeom>
        </p:spPr>
        <p:txBody>
          <a:bodyPr anchor="t" rtlCol="false" tIns="0" lIns="0" bIns="0" rIns="0">
            <a:spAutoFit/>
          </a:bodyPr>
          <a:lstStyle/>
          <a:p>
            <a:pPr algn="l">
              <a:lnSpc>
                <a:spcPts val="7936"/>
              </a:lnSpc>
            </a:pPr>
            <a:r>
              <a:rPr lang="en-US" sz="9337">
                <a:solidFill>
                  <a:srgbClr val="253943"/>
                </a:solidFill>
                <a:latin typeface="TT Phobos Inline"/>
                <a:ea typeface="TT Phobos Inline"/>
                <a:cs typeface="TT Phobos Inline"/>
                <a:sym typeface="TT Phobos Inline"/>
              </a:rPr>
              <a:t>KEY POINTS</a:t>
            </a:r>
          </a:p>
        </p:txBody>
      </p:sp>
      <p:sp>
        <p:nvSpPr>
          <p:cNvPr name="TextBox 3" id="3"/>
          <p:cNvSpPr txBox="true"/>
          <p:nvPr/>
        </p:nvSpPr>
        <p:spPr>
          <a:xfrm rot="0">
            <a:off x="1028700" y="2942026"/>
            <a:ext cx="12252740" cy="771525"/>
          </a:xfrm>
          <a:prstGeom prst="rect">
            <a:avLst/>
          </a:prstGeom>
        </p:spPr>
        <p:txBody>
          <a:bodyPr anchor="t" rtlCol="false" tIns="0" lIns="0" bIns="0" rIns="0">
            <a:spAutoFit/>
          </a:bodyPr>
          <a:lstStyle/>
          <a:p>
            <a:pPr algn="l">
              <a:lnSpc>
                <a:spcPts val="6299"/>
              </a:lnSpc>
            </a:pPr>
            <a:r>
              <a:rPr lang="en-US" b="true" sz="4500">
                <a:solidFill>
                  <a:srgbClr val="0F232D"/>
                </a:solidFill>
                <a:latin typeface="TT Phobos Bold"/>
                <a:ea typeface="TT Phobos Bold"/>
                <a:cs typeface="TT Phobos Bold"/>
                <a:sym typeface="TT Phobos Bold"/>
              </a:rPr>
              <a:t>COLLABORATIONS ARE THRIVING</a:t>
            </a:r>
          </a:p>
        </p:txBody>
      </p:sp>
      <p:sp>
        <p:nvSpPr>
          <p:cNvPr name="TextBox 4" id="4"/>
          <p:cNvSpPr txBox="true"/>
          <p:nvPr/>
        </p:nvSpPr>
        <p:spPr>
          <a:xfrm rot="0">
            <a:off x="1028700" y="4015886"/>
            <a:ext cx="9042122" cy="4918075"/>
          </a:xfrm>
          <a:prstGeom prst="rect">
            <a:avLst/>
          </a:prstGeom>
        </p:spPr>
        <p:txBody>
          <a:bodyPr anchor="t" rtlCol="false" tIns="0" lIns="0" bIns="0" rIns="0">
            <a:spAutoFit/>
          </a:bodyPr>
          <a:lstStyle/>
          <a:p>
            <a:pPr algn="l" marL="863601" indent="-431801" lvl="1">
              <a:lnSpc>
                <a:spcPts val="5600"/>
              </a:lnSpc>
              <a:buFont typeface="Arial"/>
              <a:buChar char="•"/>
            </a:pPr>
            <a:r>
              <a:rPr lang="en-US" sz="4000">
                <a:solidFill>
                  <a:srgbClr val="253943"/>
                </a:solidFill>
                <a:latin typeface="TT Norms"/>
                <a:ea typeface="TT Norms"/>
                <a:cs typeface="TT Norms"/>
                <a:sym typeface="TT Norms"/>
              </a:rPr>
              <a:t>Health Science Professionals are collaborating within their institutions.</a:t>
            </a:r>
          </a:p>
          <a:p>
            <a:pPr algn="l" marL="863601" indent="-431801" lvl="1">
              <a:lnSpc>
                <a:spcPts val="5600"/>
              </a:lnSpc>
              <a:buFont typeface="Arial"/>
              <a:buChar char="•"/>
            </a:pPr>
            <a:r>
              <a:rPr lang="en-US" sz="4000">
                <a:solidFill>
                  <a:srgbClr val="253943"/>
                </a:solidFill>
                <a:latin typeface="TT Norms"/>
                <a:ea typeface="TT Norms"/>
                <a:cs typeface="TT Norms"/>
                <a:sym typeface="TT Norms"/>
              </a:rPr>
              <a:t>Collaborations are essential.</a:t>
            </a:r>
          </a:p>
          <a:p>
            <a:pPr algn="l" marL="863601" indent="-431801" lvl="1">
              <a:lnSpc>
                <a:spcPts val="5600"/>
              </a:lnSpc>
              <a:buFont typeface="Arial"/>
              <a:buChar char="•"/>
            </a:pPr>
            <a:r>
              <a:rPr lang="en-US" sz="4000">
                <a:solidFill>
                  <a:srgbClr val="253943"/>
                </a:solidFill>
                <a:latin typeface="TT Norms"/>
                <a:ea typeface="TT Norms"/>
                <a:cs typeface="TT Norms"/>
                <a:sym typeface="TT Norms"/>
              </a:rPr>
              <a:t>Collaboration projects focus less on the library and more on the teaching faculty.</a:t>
            </a:r>
          </a:p>
        </p:txBody>
      </p:sp>
      <p:sp>
        <p:nvSpPr>
          <p:cNvPr name="Freeform 5" id="5"/>
          <p:cNvSpPr/>
          <p:nvPr/>
        </p:nvSpPr>
        <p:spPr>
          <a:xfrm flipH="false" flipV="false" rot="0">
            <a:off x="9400798" y="3553317"/>
            <a:ext cx="9177388" cy="7169835"/>
          </a:xfrm>
          <a:custGeom>
            <a:avLst/>
            <a:gdLst/>
            <a:ahLst/>
            <a:cxnLst/>
            <a:rect r="r" b="b" t="t" l="l"/>
            <a:pathLst>
              <a:path h="7169835" w="9177388">
                <a:moveTo>
                  <a:pt x="0" y="0"/>
                </a:moveTo>
                <a:lnTo>
                  <a:pt x="9177388" y="0"/>
                </a:lnTo>
                <a:lnTo>
                  <a:pt x="9177388" y="7169834"/>
                </a:lnTo>
                <a:lnTo>
                  <a:pt x="0" y="7169834"/>
                </a:lnTo>
                <a:lnTo>
                  <a:pt x="0" y="0"/>
                </a:lnTo>
                <a:close/>
              </a:path>
            </a:pathLst>
          </a:custGeom>
          <a:blipFill>
            <a:blip r:embed="rId3"/>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2D7D1"/>
        </a:solidFill>
      </p:bgPr>
    </p:bg>
    <p:spTree>
      <p:nvGrpSpPr>
        <p:cNvPr id="1" name=""/>
        <p:cNvGrpSpPr/>
        <p:nvPr/>
      </p:nvGrpSpPr>
      <p:grpSpPr>
        <a:xfrm>
          <a:off x="0" y="0"/>
          <a:ext cx="0" cy="0"/>
          <a:chOff x="0" y="0"/>
          <a:chExt cx="0" cy="0"/>
        </a:xfrm>
      </p:grpSpPr>
      <p:sp>
        <p:nvSpPr>
          <p:cNvPr name="Freeform 2" id="2"/>
          <p:cNvSpPr/>
          <p:nvPr/>
        </p:nvSpPr>
        <p:spPr>
          <a:xfrm flipH="false" flipV="false" rot="0">
            <a:off x="2495186" y="7496304"/>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733731" y="3834803"/>
            <a:ext cx="5070535" cy="5633928"/>
          </a:xfrm>
          <a:custGeom>
            <a:avLst/>
            <a:gdLst/>
            <a:ahLst/>
            <a:cxnLst/>
            <a:rect r="r" b="b" t="t" l="l"/>
            <a:pathLst>
              <a:path h="5633928" w="5070535">
                <a:moveTo>
                  <a:pt x="0" y="0"/>
                </a:moveTo>
                <a:lnTo>
                  <a:pt x="5070536" y="0"/>
                </a:lnTo>
                <a:lnTo>
                  <a:pt x="5070536" y="5633928"/>
                </a:lnTo>
                <a:lnTo>
                  <a:pt x="0" y="56339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5353056" y="1337356"/>
            <a:ext cx="11489634" cy="1164453"/>
          </a:xfrm>
          <a:prstGeom prst="rect">
            <a:avLst/>
          </a:prstGeom>
        </p:spPr>
        <p:txBody>
          <a:bodyPr anchor="t" rtlCol="false" tIns="0" lIns="0" bIns="0" rIns="0">
            <a:spAutoFit/>
          </a:bodyPr>
          <a:lstStyle/>
          <a:p>
            <a:pPr algn="ctr">
              <a:lnSpc>
                <a:spcPts val="8368"/>
              </a:lnSpc>
            </a:pPr>
            <a:r>
              <a:rPr lang="en-US" sz="9845">
                <a:solidFill>
                  <a:srgbClr val="0F232D"/>
                </a:solidFill>
                <a:latin typeface="TT Phobos Inline"/>
                <a:ea typeface="TT Phobos Inline"/>
                <a:cs typeface="TT Phobos Inline"/>
                <a:sym typeface="TT Phobos Inline"/>
              </a:rPr>
              <a:t>ACTIVITY</a:t>
            </a:r>
          </a:p>
        </p:txBody>
      </p:sp>
      <p:sp>
        <p:nvSpPr>
          <p:cNvPr name="TextBox 5" id="5"/>
          <p:cNvSpPr txBox="true"/>
          <p:nvPr/>
        </p:nvSpPr>
        <p:spPr>
          <a:xfrm rot="0">
            <a:off x="7717914" y="2486526"/>
            <a:ext cx="9541386" cy="3098166"/>
          </a:xfrm>
          <a:prstGeom prst="rect">
            <a:avLst/>
          </a:prstGeom>
        </p:spPr>
        <p:txBody>
          <a:bodyPr anchor="t" rtlCol="false" tIns="0" lIns="0" bIns="0" rIns="0">
            <a:spAutoFit/>
          </a:bodyPr>
          <a:lstStyle/>
          <a:p>
            <a:pPr algn="l">
              <a:lnSpc>
                <a:spcPts val="6159"/>
              </a:lnSpc>
            </a:pPr>
            <a:r>
              <a:rPr lang="en-US" sz="4399">
                <a:solidFill>
                  <a:srgbClr val="0F232D"/>
                </a:solidFill>
                <a:latin typeface="TT Phobos"/>
                <a:ea typeface="TT Phobos"/>
                <a:cs typeface="TT Phobos"/>
                <a:sym typeface="TT Phobos"/>
              </a:rPr>
              <a:t>Collaborate with your table colleagues to implement a new health literacy project using the children’s literature provided.</a:t>
            </a:r>
          </a:p>
        </p:txBody>
      </p:sp>
      <p:sp>
        <p:nvSpPr>
          <p:cNvPr name="TextBox 6" id="6"/>
          <p:cNvSpPr txBox="true"/>
          <p:nvPr/>
        </p:nvSpPr>
        <p:spPr>
          <a:xfrm rot="0">
            <a:off x="8303341" y="5994629"/>
            <a:ext cx="9196311" cy="1835150"/>
          </a:xfrm>
          <a:prstGeom prst="rect">
            <a:avLst/>
          </a:prstGeom>
        </p:spPr>
        <p:txBody>
          <a:bodyPr anchor="t" rtlCol="false" tIns="0" lIns="0" bIns="0" rIns="0">
            <a:spAutoFit/>
          </a:bodyPr>
          <a:lstStyle/>
          <a:p>
            <a:pPr algn="l" marL="755651" indent="-377825" lvl="1">
              <a:lnSpc>
                <a:spcPts val="4900"/>
              </a:lnSpc>
              <a:buFont typeface="Arial"/>
              <a:buChar char="•"/>
            </a:pPr>
            <a:r>
              <a:rPr lang="en-US" sz="3500">
                <a:solidFill>
                  <a:srgbClr val="253943"/>
                </a:solidFill>
                <a:latin typeface="TT Norms"/>
                <a:ea typeface="TT Norms"/>
                <a:cs typeface="TT Norms"/>
                <a:sym typeface="TT Norms"/>
              </a:rPr>
              <a:t>How might you use children’s literature to promote health &amp; wellness at your institution?</a:t>
            </a:r>
          </a:p>
        </p:txBody>
      </p:sp>
      <p:sp>
        <p:nvSpPr>
          <p:cNvPr name="TextBox 7" id="7"/>
          <p:cNvSpPr txBox="true"/>
          <p:nvPr/>
        </p:nvSpPr>
        <p:spPr>
          <a:xfrm rot="0">
            <a:off x="9499019" y="8037045"/>
            <a:ext cx="8000632" cy="1216025"/>
          </a:xfrm>
          <a:prstGeom prst="rect">
            <a:avLst/>
          </a:prstGeom>
        </p:spPr>
        <p:txBody>
          <a:bodyPr anchor="t" rtlCol="false" tIns="0" lIns="0" bIns="0" rIns="0">
            <a:spAutoFit/>
          </a:bodyPr>
          <a:lstStyle/>
          <a:p>
            <a:pPr algn="l" marL="755651" indent="-377825" lvl="1">
              <a:lnSpc>
                <a:spcPts val="4900"/>
              </a:lnSpc>
              <a:buFont typeface="Arial"/>
              <a:buChar char="•"/>
            </a:pPr>
            <a:r>
              <a:rPr lang="en-US" sz="3500">
                <a:solidFill>
                  <a:srgbClr val="253943"/>
                </a:solidFill>
                <a:latin typeface="TT Norms"/>
                <a:ea typeface="TT Norms"/>
                <a:cs typeface="TT Norms"/>
                <a:sym typeface="TT Norms"/>
              </a:rPr>
              <a:t>How could you collaborate with others on these projects?</a:t>
            </a:r>
          </a:p>
        </p:txBody>
      </p:sp>
      <p:sp>
        <p:nvSpPr>
          <p:cNvPr name="Freeform 8" id="8"/>
          <p:cNvSpPr/>
          <p:nvPr/>
        </p:nvSpPr>
        <p:spPr>
          <a:xfrm flipH="false" flipV="false" rot="0">
            <a:off x="-510933" y="-485763"/>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A8A28A"/>
        </a:solidFill>
      </p:bgPr>
    </p:bg>
    <p:spTree>
      <p:nvGrpSpPr>
        <p:cNvPr id="1" name=""/>
        <p:cNvGrpSpPr/>
        <p:nvPr/>
      </p:nvGrpSpPr>
      <p:grpSpPr>
        <a:xfrm>
          <a:off x="0" y="0"/>
          <a:ext cx="0" cy="0"/>
          <a:chOff x="0" y="0"/>
          <a:chExt cx="0" cy="0"/>
        </a:xfrm>
      </p:grpSpPr>
      <p:grpSp>
        <p:nvGrpSpPr>
          <p:cNvPr name="Group 2" id="2"/>
          <p:cNvGrpSpPr/>
          <p:nvPr/>
        </p:nvGrpSpPr>
        <p:grpSpPr>
          <a:xfrm rot="0">
            <a:off x="3108739" y="3299591"/>
            <a:ext cx="13956136" cy="2758990"/>
            <a:chOff x="0" y="0"/>
            <a:chExt cx="6292115" cy="1243889"/>
          </a:xfrm>
        </p:grpSpPr>
        <p:sp>
          <p:nvSpPr>
            <p:cNvPr name="Freeform 3" id="3"/>
            <p:cNvSpPr/>
            <p:nvPr/>
          </p:nvSpPr>
          <p:spPr>
            <a:xfrm flipH="false" flipV="false" rot="0">
              <a:off x="0" y="0"/>
              <a:ext cx="6292115" cy="1243889"/>
            </a:xfrm>
            <a:custGeom>
              <a:avLst/>
              <a:gdLst/>
              <a:ahLst/>
              <a:cxnLst/>
              <a:rect r="r" b="b" t="t" l="l"/>
              <a:pathLst>
                <a:path h="1243889" w="6292115">
                  <a:moveTo>
                    <a:pt x="0" y="0"/>
                  </a:moveTo>
                  <a:lnTo>
                    <a:pt x="6292115" y="0"/>
                  </a:lnTo>
                  <a:lnTo>
                    <a:pt x="6292115" y="1243889"/>
                  </a:lnTo>
                  <a:lnTo>
                    <a:pt x="0" y="1243889"/>
                  </a:lnTo>
                  <a:close/>
                </a:path>
              </a:pathLst>
            </a:custGeom>
            <a:solidFill>
              <a:srgbClr val="253943"/>
            </a:solidFill>
          </p:spPr>
        </p:sp>
      </p:grpSp>
      <p:grpSp>
        <p:nvGrpSpPr>
          <p:cNvPr name="Group 4" id="4"/>
          <p:cNvGrpSpPr/>
          <p:nvPr/>
        </p:nvGrpSpPr>
        <p:grpSpPr>
          <a:xfrm rot="0">
            <a:off x="1223125" y="6706828"/>
            <a:ext cx="15063897" cy="2758990"/>
            <a:chOff x="0" y="0"/>
            <a:chExt cx="6791548" cy="1243889"/>
          </a:xfrm>
        </p:grpSpPr>
        <p:sp>
          <p:nvSpPr>
            <p:cNvPr name="Freeform 5" id="5"/>
            <p:cNvSpPr/>
            <p:nvPr/>
          </p:nvSpPr>
          <p:spPr>
            <a:xfrm flipH="false" flipV="false" rot="0">
              <a:off x="0" y="0"/>
              <a:ext cx="6791548" cy="1243889"/>
            </a:xfrm>
            <a:custGeom>
              <a:avLst/>
              <a:gdLst/>
              <a:ahLst/>
              <a:cxnLst/>
              <a:rect r="r" b="b" t="t" l="l"/>
              <a:pathLst>
                <a:path h="1243889" w="6791548">
                  <a:moveTo>
                    <a:pt x="0" y="0"/>
                  </a:moveTo>
                  <a:lnTo>
                    <a:pt x="6791548" y="0"/>
                  </a:lnTo>
                  <a:lnTo>
                    <a:pt x="6791548" y="1243889"/>
                  </a:lnTo>
                  <a:lnTo>
                    <a:pt x="0" y="1243889"/>
                  </a:lnTo>
                  <a:close/>
                </a:path>
              </a:pathLst>
            </a:custGeom>
            <a:solidFill>
              <a:srgbClr val="253943"/>
            </a:solidFill>
          </p:spPr>
        </p:sp>
      </p:grpSp>
      <p:sp>
        <p:nvSpPr>
          <p:cNvPr name="Freeform 6" id="6"/>
          <p:cNvSpPr/>
          <p:nvPr/>
        </p:nvSpPr>
        <p:spPr>
          <a:xfrm flipH="false" flipV="false" rot="0">
            <a:off x="14364008" y="2082887"/>
            <a:ext cx="4096151" cy="7877213"/>
          </a:xfrm>
          <a:custGeom>
            <a:avLst/>
            <a:gdLst/>
            <a:ahLst/>
            <a:cxnLst/>
            <a:rect r="r" b="b" t="t" l="l"/>
            <a:pathLst>
              <a:path h="7877213" w="4096151">
                <a:moveTo>
                  <a:pt x="0" y="0"/>
                </a:moveTo>
                <a:lnTo>
                  <a:pt x="4096151" y="0"/>
                </a:lnTo>
                <a:lnTo>
                  <a:pt x="4096151" y="7877213"/>
                </a:lnTo>
                <a:lnTo>
                  <a:pt x="0" y="78772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360922" y="2082887"/>
            <a:ext cx="3029989" cy="4114800"/>
          </a:xfrm>
          <a:custGeom>
            <a:avLst/>
            <a:gdLst/>
            <a:ahLst/>
            <a:cxnLst/>
            <a:rect r="r" b="b" t="t" l="l"/>
            <a:pathLst>
              <a:path h="4114800" w="3029989">
                <a:moveTo>
                  <a:pt x="0" y="0"/>
                </a:moveTo>
                <a:lnTo>
                  <a:pt x="3029989" y="0"/>
                </a:lnTo>
                <a:lnTo>
                  <a:pt x="302998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4163134" y="3683765"/>
            <a:ext cx="12201324" cy="732381"/>
          </a:xfrm>
          <a:prstGeom prst="rect">
            <a:avLst/>
          </a:prstGeom>
        </p:spPr>
        <p:txBody>
          <a:bodyPr anchor="t" rtlCol="false" tIns="0" lIns="0" bIns="0" rIns="0">
            <a:spAutoFit/>
          </a:bodyPr>
          <a:lstStyle/>
          <a:p>
            <a:pPr algn="l">
              <a:lnSpc>
                <a:spcPts val="6078"/>
              </a:lnSpc>
            </a:pPr>
            <a:r>
              <a:rPr lang="en-US" b="true" sz="4341">
                <a:solidFill>
                  <a:srgbClr val="FFF5D6"/>
                </a:solidFill>
                <a:latin typeface="TT Phobos Bold"/>
                <a:ea typeface="TT Phobos Bold"/>
                <a:cs typeface="TT Phobos Bold"/>
                <a:sym typeface="TT Phobos Bold"/>
              </a:rPr>
              <a:t>REVIEW THE LITERATURE</a:t>
            </a:r>
          </a:p>
        </p:txBody>
      </p:sp>
      <p:sp>
        <p:nvSpPr>
          <p:cNvPr name="TextBox 9" id="9"/>
          <p:cNvSpPr txBox="true"/>
          <p:nvPr/>
        </p:nvSpPr>
        <p:spPr>
          <a:xfrm rot="0">
            <a:off x="1654995" y="7113361"/>
            <a:ext cx="11529617" cy="732381"/>
          </a:xfrm>
          <a:prstGeom prst="rect">
            <a:avLst/>
          </a:prstGeom>
        </p:spPr>
        <p:txBody>
          <a:bodyPr anchor="t" rtlCol="false" tIns="0" lIns="0" bIns="0" rIns="0">
            <a:spAutoFit/>
          </a:bodyPr>
          <a:lstStyle/>
          <a:p>
            <a:pPr algn="l">
              <a:lnSpc>
                <a:spcPts val="6078"/>
              </a:lnSpc>
            </a:pPr>
            <a:r>
              <a:rPr lang="en-US" b="true" sz="4341">
                <a:solidFill>
                  <a:srgbClr val="FFF5D6"/>
                </a:solidFill>
                <a:latin typeface="TT Phobos Bold"/>
                <a:ea typeface="TT Phobos Bold"/>
                <a:cs typeface="TT Phobos Bold"/>
                <a:sym typeface="TT Phobos Bold"/>
              </a:rPr>
              <a:t>CONSIDER AND EXPLORE</a:t>
            </a:r>
          </a:p>
        </p:txBody>
      </p:sp>
      <p:sp>
        <p:nvSpPr>
          <p:cNvPr name="TextBox 10" id="10"/>
          <p:cNvSpPr txBox="true"/>
          <p:nvPr/>
        </p:nvSpPr>
        <p:spPr>
          <a:xfrm rot="0">
            <a:off x="1654995" y="8019647"/>
            <a:ext cx="11412680" cy="1057275"/>
          </a:xfrm>
          <a:prstGeom prst="rect">
            <a:avLst/>
          </a:prstGeom>
        </p:spPr>
        <p:txBody>
          <a:bodyPr anchor="t" rtlCol="false" tIns="0" lIns="0" bIns="0" rIns="0">
            <a:spAutoFit/>
          </a:bodyPr>
          <a:lstStyle/>
          <a:p>
            <a:pPr algn="l">
              <a:lnSpc>
                <a:spcPts val="4200"/>
              </a:lnSpc>
            </a:pPr>
            <a:r>
              <a:rPr lang="en-US" sz="3000">
                <a:solidFill>
                  <a:srgbClr val="FFF5D6"/>
                </a:solidFill>
                <a:latin typeface="TT Norms"/>
                <a:ea typeface="TT Norms"/>
                <a:cs typeface="TT Norms"/>
                <a:sym typeface="TT Norms"/>
              </a:rPr>
              <a:t>Are the lists missing materials? How could you use these materials at your own institution?</a:t>
            </a:r>
          </a:p>
        </p:txBody>
      </p:sp>
      <p:sp>
        <p:nvSpPr>
          <p:cNvPr name="TextBox 11" id="11"/>
          <p:cNvSpPr txBox="true"/>
          <p:nvPr/>
        </p:nvSpPr>
        <p:spPr>
          <a:xfrm rot="0">
            <a:off x="4171925" y="4577537"/>
            <a:ext cx="12192533" cy="1057275"/>
          </a:xfrm>
          <a:prstGeom prst="rect">
            <a:avLst/>
          </a:prstGeom>
        </p:spPr>
        <p:txBody>
          <a:bodyPr anchor="t" rtlCol="false" tIns="0" lIns="0" bIns="0" rIns="0">
            <a:spAutoFit/>
          </a:bodyPr>
          <a:lstStyle/>
          <a:p>
            <a:pPr algn="l">
              <a:lnSpc>
                <a:spcPts val="4200"/>
              </a:lnSpc>
            </a:pPr>
            <a:r>
              <a:rPr lang="en-US" sz="3000">
                <a:solidFill>
                  <a:srgbClr val="FFF5D6"/>
                </a:solidFill>
                <a:latin typeface="TT Norms"/>
                <a:ea typeface="TT Norms"/>
                <a:cs typeface="TT Norms"/>
                <a:sym typeface="TT Norms"/>
              </a:rPr>
              <a:t>Take some time on your own to go through the lists of children’s materials arranged by topic.</a:t>
            </a:r>
          </a:p>
        </p:txBody>
      </p:sp>
      <p:sp>
        <p:nvSpPr>
          <p:cNvPr name="TextBox 12" id="12"/>
          <p:cNvSpPr txBox="true"/>
          <p:nvPr/>
        </p:nvSpPr>
        <p:spPr>
          <a:xfrm rot="0">
            <a:off x="1875917" y="951317"/>
            <a:ext cx="14536166" cy="1131570"/>
          </a:xfrm>
          <a:prstGeom prst="rect">
            <a:avLst/>
          </a:prstGeom>
        </p:spPr>
        <p:txBody>
          <a:bodyPr anchor="t" rtlCol="false" tIns="0" lIns="0" bIns="0" rIns="0">
            <a:spAutoFit/>
          </a:bodyPr>
          <a:lstStyle/>
          <a:p>
            <a:pPr algn="ctr">
              <a:lnSpc>
                <a:spcPts val="8159"/>
              </a:lnSpc>
            </a:pPr>
            <a:r>
              <a:rPr lang="en-US" sz="9600">
                <a:solidFill>
                  <a:srgbClr val="253943"/>
                </a:solidFill>
                <a:latin typeface="TT Phobos Inline"/>
                <a:ea typeface="TT Phobos Inline"/>
                <a:cs typeface="TT Phobos Inline"/>
                <a:sym typeface="TT Phobos Inline"/>
              </a:rPr>
              <a:t>STEP ONE</a:t>
            </a:r>
          </a:p>
        </p:txBody>
      </p:sp>
      <p:sp>
        <p:nvSpPr>
          <p:cNvPr name="TextBox 13" id="13"/>
          <p:cNvSpPr txBox="true"/>
          <p:nvPr/>
        </p:nvSpPr>
        <p:spPr>
          <a:xfrm rot="0">
            <a:off x="2413208" y="1978993"/>
            <a:ext cx="13461585" cy="821002"/>
          </a:xfrm>
          <a:prstGeom prst="rect">
            <a:avLst/>
          </a:prstGeom>
        </p:spPr>
        <p:txBody>
          <a:bodyPr anchor="t" rtlCol="false" tIns="0" lIns="0" bIns="0" rIns="0">
            <a:spAutoFit/>
          </a:bodyPr>
          <a:lstStyle/>
          <a:p>
            <a:pPr algn="ctr">
              <a:lnSpc>
                <a:spcPts val="6722"/>
              </a:lnSpc>
            </a:pPr>
            <a:r>
              <a:rPr lang="en-US" sz="4802">
                <a:solidFill>
                  <a:srgbClr val="0F232D"/>
                </a:solidFill>
                <a:latin typeface="TT Phobos"/>
                <a:ea typeface="TT Phobos"/>
                <a:cs typeface="TT Phobos"/>
                <a:sym typeface="TT Phobos"/>
              </a:rPr>
              <a:t>10 MINUTES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7C9C9A"/>
        </a:solidFill>
      </p:bgPr>
    </p:bg>
    <p:spTree>
      <p:nvGrpSpPr>
        <p:cNvPr id="1" name=""/>
        <p:cNvGrpSpPr/>
        <p:nvPr/>
      </p:nvGrpSpPr>
      <p:grpSpPr>
        <a:xfrm>
          <a:off x="0" y="0"/>
          <a:ext cx="0" cy="0"/>
          <a:chOff x="0" y="0"/>
          <a:chExt cx="0" cy="0"/>
        </a:xfrm>
      </p:grpSpPr>
      <p:sp>
        <p:nvSpPr>
          <p:cNvPr name="Freeform 2" id="2"/>
          <p:cNvSpPr/>
          <p:nvPr/>
        </p:nvSpPr>
        <p:spPr>
          <a:xfrm flipH="false" flipV="false" rot="0">
            <a:off x="11533096" y="8164801"/>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588975" y="-2359766"/>
            <a:ext cx="6234682" cy="3944853"/>
          </a:xfrm>
          <a:custGeom>
            <a:avLst/>
            <a:gdLst/>
            <a:ahLst/>
            <a:cxnLst/>
            <a:rect r="r" b="b" t="t" l="l"/>
            <a:pathLst>
              <a:path h="3944853" w="6234682">
                <a:moveTo>
                  <a:pt x="0" y="0"/>
                </a:moveTo>
                <a:lnTo>
                  <a:pt x="6234681" y="0"/>
                </a:lnTo>
                <a:lnTo>
                  <a:pt x="6234681" y="3944853"/>
                </a:lnTo>
                <a:lnTo>
                  <a:pt x="0" y="39448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4319378" y="1016784"/>
            <a:ext cx="5469886" cy="3431110"/>
          </a:xfrm>
          <a:custGeom>
            <a:avLst/>
            <a:gdLst/>
            <a:ahLst/>
            <a:cxnLst/>
            <a:rect r="r" b="b" t="t" l="l"/>
            <a:pathLst>
              <a:path h="3431110" w="5469886">
                <a:moveTo>
                  <a:pt x="0" y="0"/>
                </a:moveTo>
                <a:lnTo>
                  <a:pt x="5469886" y="0"/>
                </a:lnTo>
                <a:lnTo>
                  <a:pt x="5469886" y="3431110"/>
                </a:lnTo>
                <a:lnTo>
                  <a:pt x="0" y="34311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1729499" y="5981766"/>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4265012" y="2005301"/>
            <a:ext cx="14536166" cy="1131570"/>
          </a:xfrm>
          <a:prstGeom prst="rect">
            <a:avLst/>
          </a:prstGeom>
        </p:spPr>
        <p:txBody>
          <a:bodyPr anchor="t" rtlCol="false" tIns="0" lIns="0" bIns="0" rIns="0">
            <a:spAutoFit/>
          </a:bodyPr>
          <a:lstStyle/>
          <a:p>
            <a:pPr algn="ctr">
              <a:lnSpc>
                <a:spcPts val="8159"/>
              </a:lnSpc>
            </a:pPr>
            <a:r>
              <a:rPr lang="en-US" sz="9600">
                <a:solidFill>
                  <a:srgbClr val="253943"/>
                </a:solidFill>
                <a:latin typeface="TT Phobos Inline"/>
                <a:ea typeface="TT Phobos Inline"/>
                <a:cs typeface="TT Phobos Inline"/>
                <a:sym typeface="TT Phobos Inline"/>
              </a:rPr>
              <a:t>STEP TWO</a:t>
            </a:r>
          </a:p>
        </p:txBody>
      </p:sp>
      <p:sp>
        <p:nvSpPr>
          <p:cNvPr name="TextBox 7" id="7"/>
          <p:cNvSpPr txBox="true"/>
          <p:nvPr/>
        </p:nvSpPr>
        <p:spPr>
          <a:xfrm rot="0">
            <a:off x="4802303" y="3032977"/>
            <a:ext cx="13461585" cy="821002"/>
          </a:xfrm>
          <a:prstGeom prst="rect">
            <a:avLst/>
          </a:prstGeom>
        </p:spPr>
        <p:txBody>
          <a:bodyPr anchor="t" rtlCol="false" tIns="0" lIns="0" bIns="0" rIns="0">
            <a:spAutoFit/>
          </a:bodyPr>
          <a:lstStyle/>
          <a:p>
            <a:pPr algn="ctr">
              <a:lnSpc>
                <a:spcPts val="6722"/>
              </a:lnSpc>
            </a:pPr>
            <a:r>
              <a:rPr lang="en-US" sz="4802">
                <a:solidFill>
                  <a:srgbClr val="0F232D"/>
                </a:solidFill>
                <a:latin typeface="TT Phobos"/>
                <a:ea typeface="TT Phobos"/>
                <a:cs typeface="TT Phobos"/>
                <a:sym typeface="TT Phobos"/>
              </a:rPr>
              <a:t>8 MINUTES</a:t>
            </a:r>
          </a:p>
        </p:txBody>
      </p:sp>
      <p:grpSp>
        <p:nvGrpSpPr>
          <p:cNvPr name="Group 8" id="8"/>
          <p:cNvGrpSpPr>
            <a:grpSpLocks noChangeAspect="true"/>
          </p:cNvGrpSpPr>
          <p:nvPr/>
        </p:nvGrpSpPr>
        <p:grpSpPr>
          <a:xfrm rot="0">
            <a:off x="2315439" y="2924886"/>
            <a:ext cx="5240512" cy="5239915"/>
            <a:chOff x="0" y="0"/>
            <a:chExt cx="6350013" cy="6349289"/>
          </a:xfrm>
        </p:grpSpPr>
        <p:sp>
          <p:nvSpPr>
            <p:cNvPr name="Freeform 9" id="9"/>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9"/>
              <a:stretch>
                <a:fillRect l="0" t="0" r="-50077" b="0"/>
              </a:stretch>
            </a:blipFill>
          </p:spPr>
        </p:sp>
      </p:grpSp>
      <p:sp>
        <p:nvSpPr>
          <p:cNvPr name="TextBox 10" id="10"/>
          <p:cNvSpPr txBox="true"/>
          <p:nvPr/>
        </p:nvSpPr>
        <p:spPr>
          <a:xfrm rot="0">
            <a:off x="8767239" y="6482216"/>
            <a:ext cx="6953030" cy="1216025"/>
          </a:xfrm>
          <a:prstGeom prst="rect">
            <a:avLst/>
          </a:prstGeom>
        </p:spPr>
        <p:txBody>
          <a:bodyPr anchor="t" rtlCol="false" tIns="0" lIns="0" bIns="0" rIns="0">
            <a:spAutoFit/>
          </a:bodyPr>
          <a:lstStyle/>
          <a:p>
            <a:pPr algn="l">
              <a:lnSpc>
                <a:spcPts val="4900"/>
              </a:lnSpc>
            </a:pPr>
            <a:r>
              <a:rPr lang="en-US" sz="3500">
                <a:solidFill>
                  <a:srgbClr val="253943"/>
                </a:solidFill>
                <a:latin typeface="TT Norms"/>
                <a:ea typeface="TT Norms"/>
                <a:cs typeface="TT Norms"/>
                <a:sym typeface="TT Norms"/>
              </a:rPr>
              <a:t>Develop an elevator speech to describe your project.</a:t>
            </a:r>
          </a:p>
        </p:txBody>
      </p:sp>
      <p:sp>
        <p:nvSpPr>
          <p:cNvPr name="TextBox 11" id="11"/>
          <p:cNvSpPr txBox="true"/>
          <p:nvPr/>
        </p:nvSpPr>
        <p:spPr>
          <a:xfrm rot="0">
            <a:off x="8288106" y="4758690"/>
            <a:ext cx="6448862" cy="1384300"/>
          </a:xfrm>
          <a:prstGeom prst="rect">
            <a:avLst/>
          </a:prstGeom>
        </p:spPr>
        <p:txBody>
          <a:bodyPr anchor="t" rtlCol="false" tIns="0" lIns="0" bIns="0" rIns="0">
            <a:spAutoFit/>
          </a:bodyPr>
          <a:lstStyle/>
          <a:p>
            <a:pPr algn="l">
              <a:lnSpc>
                <a:spcPts val="5599"/>
              </a:lnSpc>
            </a:pPr>
            <a:r>
              <a:rPr lang="en-US" sz="3999">
                <a:solidFill>
                  <a:srgbClr val="0F232D"/>
                </a:solidFill>
                <a:latin typeface="TT Phobos"/>
                <a:ea typeface="TT Phobos"/>
                <a:cs typeface="TT Phobos"/>
                <a:sym typeface="TT Phobos"/>
              </a:rPr>
              <a:t>DISCUSS YOUR IDEAS WITH A PARTNER</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12474053" y="7050289"/>
            <a:ext cx="9676475" cy="11536781"/>
          </a:xfrm>
          <a:custGeom>
            <a:avLst/>
            <a:gdLst/>
            <a:ahLst/>
            <a:cxnLst/>
            <a:rect r="r" b="b" t="t" l="l"/>
            <a:pathLst>
              <a:path h="11536781" w="9676475">
                <a:moveTo>
                  <a:pt x="0" y="0"/>
                </a:moveTo>
                <a:lnTo>
                  <a:pt x="9676476" y="0"/>
                </a:lnTo>
                <a:lnTo>
                  <a:pt x="9676476" y="11536782"/>
                </a:lnTo>
                <a:lnTo>
                  <a:pt x="0" y="11536782"/>
                </a:lnTo>
                <a:lnTo>
                  <a:pt x="0" y="0"/>
                </a:lnTo>
                <a:close/>
              </a:path>
            </a:pathLst>
          </a:custGeom>
          <a:blipFill>
            <a:blip r:embed="rId3"/>
            <a:stretch>
              <a:fillRect l="0" t="0" r="0" b="0"/>
            </a:stretch>
          </a:blipFill>
        </p:spPr>
      </p:sp>
      <p:sp>
        <p:nvSpPr>
          <p:cNvPr name="Freeform 3" id="3"/>
          <p:cNvSpPr/>
          <p:nvPr/>
        </p:nvSpPr>
        <p:spPr>
          <a:xfrm flipH="false" flipV="false" rot="0">
            <a:off x="13792285" y="4455872"/>
            <a:ext cx="3520006" cy="3591843"/>
          </a:xfrm>
          <a:custGeom>
            <a:avLst/>
            <a:gdLst/>
            <a:ahLst/>
            <a:cxnLst/>
            <a:rect r="r" b="b" t="t" l="l"/>
            <a:pathLst>
              <a:path h="3591843" w="3520006">
                <a:moveTo>
                  <a:pt x="0" y="0"/>
                </a:moveTo>
                <a:lnTo>
                  <a:pt x="3520006" y="0"/>
                </a:lnTo>
                <a:lnTo>
                  <a:pt x="3520006" y="3591844"/>
                </a:lnTo>
                <a:lnTo>
                  <a:pt x="0" y="3591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87340" y="1430857"/>
            <a:ext cx="10470683" cy="1131570"/>
          </a:xfrm>
          <a:prstGeom prst="rect">
            <a:avLst/>
          </a:prstGeom>
        </p:spPr>
        <p:txBody>
          <a:bodyPr anchor="t" rtlCol="false" tIns="0" lIns="0" bIns="0" rIns="0">
            <a:spAutoFit/>
          </a:bodyPr>
          <a:lstStyle/>
          <a:p>
            <a:pPr algn="ctr">
              <a:lnSpc>
                <a:spcPts val="8159"/>
              </a:lnSpc>
            </a:pPr>
            <a:r>
              <a:rPr lang="en-US" sz="9600">
                <a:solidFill>
                  <a:srgbClr val="FFF5D6"/>
                </a:solidFill>
                <a:latin typeface="TT Phobos Inline"/>
                <a:ea typeface="TT Phobos Inline"/>
                <a:cs typeface="TT Phobos Inline"/>
                <a:sym typeface="TT Phobos Inline"/>
              </a:rPr>
              <a:t>STEP THREE</a:t>
            </a:r>
          </a:p>
        </p:txBody>
      </p:sp>
      <p:sp>
        <p:nvSpPr>
          <p:cNvPr name="TextBox 5" id="5"/>
          <p:cNvSpPr txBox="true"/>
          <p:nvPr/>
        </p:nvSpPr>
        <p:spPr>
          <a:xfrm rot="0">
            <a:off x="677008" y="2467177"/>
            <a:ext cx="9696640" cy="821002"/>
          </a:xfrm>
          <a:prstGeom prst="rect">
            <a:avLst/>
          </a:prstGeom>
        </p:spPr>
        <p:txBody>
          <a:bodyPr anchor="t" rtlCol="false" tIns="0" lIns="0" bIns="0" rIns="0">
            <a:spAutoFit/>
          </a:bodyPr>
          <a:lstStyle/>
          <a:p>
            <a:pPr algn="ctr">
              <a:lnSpc>
                <a:spcPts val="6722"/>
              </a:lnSpc>
            </a:pPr>
            <a:r>
              <a:rPr lang="en-US" sz="4802">
                <a:solidFill>
                  <a:srgbClr val="FFF5D6"/>
                </a:solidFill>
                <a:latin typeface="TT Phobos"/>
                <a:ea typeface="TT Phobos"/>
                <a:cs typeface="TT Phobos"/>
                <a:sym typeface="TT Phobos"/>
              </a:rPr>
              <a:t>12 MINUTES</a:t>
            </a:r>
          </a:p>
        </p:txBody>
      </p:sp>
      <p:sp>
        <p:nvSpPr>
          <p:cNvPr name="TextBox 6" id="6"/>
          <p:cNvSpPr txBox="true"/>
          <p:nvPr/>
        </p:nvSpPr>
        <p:spPr>
          <a:xfrm rot="0">
            <a:off x="2190970" y="6530401"/>
            <a:ext cx="6953030" cy="1835150"/>
          </a:xfrm>
          <a:prstGeom prst="rect">
            <a:avLst/>
          </a:prstGeom>
        </p:spPr>
        <p:txBody>
          <a:bodyPr anchor="t" rtlCol="false" tIns="0" lIns="0" bIns="0" rIns="0">
            <a:spAutoFit/>
          </a:bodyPr>
          <a:lstStyle/>
          <a:p>
            <a:pPr algn="l">
              <a:lnSpc>
                <a:spcPts val="4900"/>
              </a:lnSpc>
            </a:pPr>
            <a:r>
              <a:rPr lang="en-US" sz="3500">
                <a:solidFill>
                  <a:srgbClr val="FFF5D6"/>
                </a:solidFill>
                <a:latin typeface="TT Norms"/>
                <a:ea typeface="TT Norms"/>
                <a:cs typeface="TT Norms"/>
                <a:sym typeface="TT Norms"/>
              </a:rPr>
              <a:t>What could you do together that might be overwhelming to try alone?</a:t>
            </a:r>
          </a:p>
        </p:txBody>
      </p:sp>
      <p:sp>
        <p:nvSpPr>
          <p:cNvPr name="TextBox 7" id="7"/>
          <p:cNvSpPr txBox="true"/>
          <p:nvPr/>
        </p:nvSpPr>
        <p:spPr>
          <a:xfrm rot="0">
            <a:off x="1565864" y="4522508"/>
            <a:ext cx="6448862" cy="1384300"/>
          </a:xfrm>
          <a:prstGeom prst="rect">
            <a:avLst/>
          </a:prstGeom>
        </p:spPr>
        <p:txBody>
          <a:bodyPr anchor="t" rtlCol="false" tIns="0" lIns="0" bIns="0" rIns="0">
            <a:spAutoFit/>
          </a:bodyPr>
          <a:lstStyle/>
          <a:p>
            <a:pPr algn="l">
              <a:lnSpc>
                <a:spcPts val="5599"/>
              </a:lnSpc>
            </a:pPr>
            <a:r>
              <a:rPr lang="en-US" sz="3999">
                <a:solidFill>
                  <a:srgbClr val="FFF5D6"/>
                </a:solidFill>
                <a:latin typeface="TT Phobos"/>
                <a:ea typeface="TT Phobos"/>
                <a:cs typeface="TT Phobos"/>
                <a:sym typeface="TT Phobos"/>
              </a:rPr>
              <a:t>DISCUSS YOUR IDEAS WITH YOUR TABLE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A8A28A"/>
        </a:solidFill>
      </p:bgPr>
    </p:bg>
    <p:spTree>
      <p:nvGrpSpPr>
        <p:cNvPr id="1" name=""/>
        <p:cNvGrpSpPr/>
        <p:nvPr/>
      </p:nvGrpSpPr>
      <p:grpSpPr>
        <a:xfrm>
          <a:off x="0" y="0"/>
          <a:ext cx="0" cy="0"/>
          <a:chOff x="0" y="0"/>
          <a:chExt cx="0" cy="0"/>
        </a:xfrm>
      </p:grpSpPr>
      <p:sp>
        <p:nvSpPr>
          <p:cNvPr name="Freeform 2" id="2"/>
          <p:cNvSpPr/>
          <p:nvPr/>
        </p:nvSpPr>
        <p:spPr>
          <a:xfrm flipH="false" flipV="false" rot="0">
            <a:off x="12136295" y="7349698"/>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0" y="391874"/>
            <a:ext cx="11518901" cy="9895126"/>
          </a:xfrm>
          <a:custGeom>
            <a:avLst/>
            <a:gdLst/>
            <a:ahLst/>
            <a:cxnLst/>
            <a:rect r="r" b="b" t="t" l="l"/>
            <a:pathLst>
              <a:path h="9895126" w="11518901">
                <a:moveTo>
                  <a:pt x="0" y="0"/>
                </a:moveTo>
                <a:lnTo>
                  <a:pt x="11518901" y="0"/>
                </a:lnTo>
                <a:lnTo>
                  <a:pt x="11518901" y="9895126"/>
                </a:lnTo>
                <a:lnTo>
                  <a:pt x="0" y="9895126"/>
                </a:lnTo>
                <a:lnTo>
                  <a:pt x="0" y="0"/>
                </a:lnTo>
                <a:close/>
              </a:path>
            </a:pathLst>
          </a:custGeom>
          <a:blipFill>
            <a:blip r:embed="rId5"/>
            <a:stretch>
              <a:fillRect l="-14347" t="0" r="-14347" b="0"/>
            </a:stretch>
          </a:blipFill>
        </p:spPr>
      </p:sp>
      <p:sp>
        <p:nvSpPr>
          <p:cNvPr name="Freeform 4" id="4"/>
          <p:cNvSpPr/>
          <p:nvPr/>
        </p:nvSpPr>
        <p:spPr>
          <a:xfrm flipH="false" flipV="false" rot="0">
            <a:off x="-1190204" y="-1428751"/>
            <a:ext cx="6234682" cy="3944853"/>
          </a:xfrm>
          <a:custGeom>
            <a:avLst/>
            <a:gdLst/>
            <a:ahLst/>
            <a:cxnLst/>
            <a:rect r="r" b="b" t="t" l="l"/>
            <a:pathLst>
              <a:path h="3944853" w="6234682">
                <a:moveTo>
                  <a:pt x="0" y="0"/>
                </a:moveTo>
                <a:lnTo>
                  <a:pt x="6234681" y="0"/>
                </a:lnTo>
                <a:lnTo>
                  <a:pt x="6234681" y="3944854"/>
                </a:lnTo>
                <a:lnTo>
                  <a:pt x="0" y="39448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8959451" y="1753688"/>
            <a:ext cx="9328549" cy="1131570"/>
          </a:xfrm>
          <a:prstGeom prst="rect">
            <a:avLst/>
          </a:prstGeom>
        </p:spPr>
        <p:txBody>
          <a:bodyPr anchor="t" rtlCol="false" tIns="0" lIns="0" bIns="0" rIns="0">
            <a:spAutoFit/>
          </a:bodyPr>
          <a:lstStyle/>
          <a:p>
            <a:pPr algn="ctr">
              <a:lnSpc>
                <a:spcPts val="8159"/>
              </a:lnSpc>
            </a:pPr>
            <a:r>
              <a:rPr lang="en-US" sz="9600">
                <a:solidFill>
                  <a:srgbClr val="253943"/>
                </a:solidFill>
                <a:latin typeface="TT Phobos Inline"/>
                <a:ea typeface="TT Phobos Inline"/>
                <a:cs typeface="TT Phobos Inline"/>
                <a:sym typeface="TT Phobos Inline"/>
              </a:rPr>
              <a:t>STEP FOUR</a:t>
            </a:r>
          </a:p>
        </p:txBody>
      </p:sp>
      <p:sp>
        <p:nvSpPr>
          <p:cNvPr name="TextBox 6" id="6"/>
          <p:cNvSpPr txBox="true"/>
          <p:nvPr/>
        </p:nvSpPr>
        <p:spPr>
          <a:xfrm rot="0">
            <a:off x="9304256" y="2781365"/>
            <a:ext cx="8638939" cy="821002"/>
          </a:xfrm>
          <a:prstGeom prst="rect">
            <a:avLst/>
          </a:prstGeom>
        </p:spPr>
        <p:txBody>
          <a:bodyPr anchor="t" rtlCol="false" tIns="0" lIns="0" bIns="0" rIns="0">
            <a:spAutoFit/>
          </a:bodyPr>
          <a:lstStyle/>
          <a:p>
            <a:pPr algn="ctr">
              <a:lnSpc>
                <a:spcPts val="6722"/>
              </a:lnSpc>
            </a:pPr>
            <a:r>
              <a:rPr lang="en-US" sz="4802">
                <a:solidFill>
                  <a:srgbClr val="0F232D"/>
                </a:solidFill>
                <a:latin typeface="TT Phobos"/>
                <a:ea typeface="TT Phobos"/>
                <a:cs typeface="TT Phobos"/>
                <a:sym typeface="TT Phobos"/>
              </a:rPr>
              <a:t>10 MINUTES</a:t>
            </a:r>
          </a:p>
        </p:txBody>
      </p:sp>
      <p:sp>
        <p:nvSpPr>
          <p:cNvPr name="TextBox 7" id="7"/>
          <p:cNvSpPr txBox="true"/>
          <p:nvPr/>
        </p:nvSpPr>
        <p:spPr>
          <a:xfrm rot="0">
            <a:off x="3880861" y="3665772"/>
            <a:ext cx="6448862" cy="679450"/>
          </a:xfrm>
          <a:prstGeom prst="rect">
            <a:avLst/>
          </a:prstGeom>
        </p:spPr>
        <p:txBody>
          <a:bodyPr anchor="t" rtlCol="false" tIns="0" lIns="0" bIns="0" rIns="0">
            <a:spAutoFit/>
          </a:bodyPr>
          <a:lstStyle/>
          <a:p>
            <a:pPr algn="l">
              <a:lnSpc>
                <a:spcPts val="5599"/>
              </a:lnSpc>
            </a:pPr>
            <a:r>
              <a:rPr lang="en-US" sz="3999">
                <a:solidFill>
                  <a:srgbClr val="0F232D"/>
                </a:solidFill>
                <a:latin typeface="TT Phobos"/>
                <a:ea typeface="TT Phobos"/>
                <a:cs typeface="TT Phobos"/>
                <a:sym typeface="TT Phobos"/>
              </a:rPr>
              <a:t>LET’S HEAR IT!</a:t>
            </a:r>
          </a:p>
        </p:txBody>
      </p:sp>
      <p:sp>
        <p:nvSpPr>
          <p:cNvPr name="TextBox 8" id="8"/>
          <p:cNvSpPr txBox="true"/>
          <p:nvPr/>
        </p:nvSpPr>
        <p:spPr>
          <a:xfrm rot="0">
            <a:off x="12293358" y="4698087"/>
            <a:ext cx="4837936" cy="1216025"/>
          </a:xfrm>
          <a:prstGeom prst="rect">
            <a:avLst/>
          </a:prstGeom>
        </p:spPr>
        <p:txBody>
          <a:bodyPr anchor="t" rtlCol="false" tIns="0" lIns="0" bIns="0" rIns="0">
            <a:spAutoFit/>
          </a:bodyPr>
          <a:lstStyle/>
          <a:p>
            <a:pPr algn="l">
              <a:lnSpc>
                <a:spcPts val="4900"/>
              </a:lnSpc>
            </a:pPr>
            <a:r>
              <a:rPr lang="en-US" sz="3500">
                <a:solidFill>
                  <a:srgbClr val="253943"/>
                </a:solidFill>
                <a:latin typeface="TT Norms"/>
                <a:ea typeface="TT Norms"/>
                <a:cs typeface="TT Norms"/>
                <a:sym typeface="TT Norms"/>
              </a:rPr>
              <a:t>Share what you’ve created with the group.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10186661" y="-812075"/>
            <a:ext cx="6570435" cy="3428572"/>
          </a:xfrm>
          <a:custGeom>
            <a:avLst/>
            <a:gdLst/>
            <a:ahLst/>
            <a:cxnLst/>
            <a:rect r="r" b="b" t="t" l="l"/>
            <a:pathLst>
              <a:path h="3428572" w="6570435">
                <a:moveTo>
                  <a:pt x="0" y="0"/>
                </a:moveTo>
                <a:lnTo>
                  <a:pt x="6570435" y="0"/>
                </a:lnTo>
                <a:lnTo>
                  <a:pt x="6570435" y="3428572"/>
                </a:lnTo>
                <a:lnTo>
                  <a:pt x="0" y="34285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771262" y="1028700"/>
            <a:ext cx="5599925" cy="3543225"/>
          </a:xfrm>
          <a:custGeom>
            <a:avLst/>
            <a:gdLst/>
            <a:ahLst/>
            <a:cxnLst/>
            <a:rect r="r" b="b" t="t" l="l"/>
            <a:pathLst>
              <a:path h="3543225" w="5599925">
                <a:moveTo>
                  <a:pt x="0" y="0"/>
                </a:moveTo>
                <a:lnTo>
                  <a:pt x="5599924" y="0"/>
                </a:lnTo>
                <a:lnTo>
                  <a:pt x="5599924" y="3543225"/>
                </a:lnTo>
                <a:lnTo>
                  <a:pt x="0" y="35432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3342365" y="7645784"/>
            <a:ext cx="4704978" cy="3712655"/>
          </a:xfrm>
          <a:custGeom>
            <a:avLst/>
            <a:gdLst/>
            <a:ahLst/>
            <a:cxnLst/>
            <a:rect r="r" b="b" t="t" l="l"/>
            <a:pathLst>
              <a:path h="3712655" w="4704978">
                <a:moveTo>
                  <a:pt x="0" y="0"/>
                </a:moveTo>
                <a:lnTo>
                  <a:pt x="4704978" y="0"/>
                </a:lnTo>
                <a:lnTo>
                  <a:pt x="4704978" y="3712655"/>
                </a:lnTo>
                <a:lnTo>
                  <a:pt x="0" y="37126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14195824" y="2971422"/>
            <a:ext cx="4912993" cy="3081787"/>
          </a:xfrm>
          <a:custGeom>
            <a:avLst/>
            <a:gdLst/>
            <a:ahLst/>
            <a:cxnLst/>
            <a:rect r="r" b="b" t="t" l="l"/>
            <a:pathLst>
              <a:path h="3081787" w="4912993">
                <a:moveTo>
                  <a:pt x="0" y="0"/>
                </a:moveTo>
                <a:lnTo>
                  <a:pt x="4912993" y="0"/>
                </a:lnTo>
                <a:lnTo>
                  <a:pt x="4912993" y="3081787"/>
                </a:lnTo>
                <a:lnTo>
                  <a:pt x="0" y="30817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6" id="6"/>
          <p:cNvGrpSpPr>
            <a:grpSpLocks noChangeAspect="true"/>
          </p:cNvGrpSpPr>
          <p:nvPr/>
        </p:nvGrpSpPr>
        <p:grpSpPr>
          <a:xfrm rot="0">
            <a:off x="2291904" y="2237691"/>
            <a:ext cx="4436518" cy="4436012"/>
            <a:chOff x="0" y="0"/>
            <a:chExt cx="6350013" cy="6349289"/>
          </a:xfrm>
        </p:grpSpPr>
        <p:sp>
          <p:nvSpPr>
            <p:cNvPr name="Freeform 7" id="7"/>
            <p:cNvSpPr/>
            <p:nvPr/>
          </p:nvSpPr>
          <p:spPr>
            <a:xfrm flipH="false" flipV="false" rot="-174000">
              <a:off x="-124262" y="-57720"/>
              <a:ext cx="6598523" cy="6531167"/>
            </a:xfrm>
            <a:custGeom>
              <a:avLst/>
              <a:gdLst/>
              <a:ahLst/>
              <a:cxnLst/>
              <a:rect r="r" b="b" t="t" l="l"/>
              <a:pathLst>
                <a:path h="6531167" w="6598523">
                  <a:moveTo>
                    <a:pt x="5820147" y="1189372"/>
                  </a:moveTo>
                  <a:cubicBezTo>
                    <a:pt x="5707004" y="968328"/>
                    <a:pt x="5488196" y="836782"/>
                    <a:pt x="5256853" y="824898"/>
                  </a:cubicBezTo>
                  <a:lnTo>
                    <a:pt x="5256893" y="824862"/>
                  </a:lnTo>
                  <a:cubicBezTo>
                    <a:pt x="5025552" y="812939"/>
                    <a:pt x="4806704" y="681404"/>
                    <a:pt x="4693599" y="460387"/>
                  </a:cubicBezTo>
                  <a:cubicBezTo>
                    <a:pt x="4524829" y="130536"/>
                    <a:pt x="4120629" y="0"/>
                    <a:pt x="3790775" y="168808"/>
                  </a:cubicBezTo>
                  <a:lnTo>
                    <a:pt x="3790723" y="168844"/>
                  </a:lnTo>
                  <a:lnTo>
                    <a:pt x="3790733" y="168641"/>
                  </a:lnTo>
                  <a:cubicBezTo>
                    <a:pt x="3585878" y="273231"/>
                    <a:pt x="3332809" y="269516"/>
                    <a:pt x="3125141" y="137441"/>
                  </a:cubicBezTo>
                  <a:cubicBezTo>
                    <a:pt x="3025318" y="71578"/>
                    <a:pt x="2909637" y="33733"/>
                    <a:pt x="2790188" y="27861"/>
                  </a:cubicBezTo>
                  <a:cubicBezTo>
                    <a:pt x="2542208" y="15299"/>
                    <a:pt x="2318897" y="139071"/>
                    <a:pt x="2192873" y="333465"/>
                  </a:cubicBezTo>
                  <a:lnTo>
                    <a:pt x="2192875" y="333427"/>
                  </a:lnTo>
                  <a:cubicBezTo>
                    <a:pt x="2066892" y="527784"/>
                    <a:pt x="1843529" y="651554"/>
                    <a:pt x="1595588" y="638994"/>
                  </a:cubicBezTo>
                  <a:cubicBezTo>
                    <a:pt x="1225540" y="620248"/>
                    <a:pt x="910387" y="905010"/>
                    <a:pt x="891641" y="1275058"/>
                  </a:cubicBezTo>
                  <a:lnTo>
                    <a:pt x="891637" y="1275134"/>
                  </a:lnTo>
                  <a:lnTo>
                    <a:pt x="891438" y="1275048"/>
                  </a:lnTo>
                  <a:cubicBezTo>
                    <a:pt x="879605" y="1504626"/>
                    <a:pt x="749971" y="1721827"/>
                    <a:pt x="532032" y="1835699"/>
                  </a:cubicBezTo>
                  <a:cubicBezTo>
                    <a:pt x="424932" y="1889187"/>
                    <a:pt x="334190" y="1970497"/>
                    <a:pt x="269316" y="2071108"/>
                  </a:cubicBezTo>
                  <a:cubicBezTo>
                    <a:pt x="134439" y="2279614"/>
                    <a:pt x="129965" y="2534870"/>
                    <a:pt x="235333" y="2741188"/>
                  </a:cubicBezTo>
                  <a:lnTo>
                    <a:pt x="235295" y="2741186"/>
                  </a:lnTo>
                  <a:cubicBezTo>
                    <a:pt x="340576" y="2947462"/>
                    <a:pt x="336101" y="3202744"/>
                    <a:pt x="201225" y="3411224"/>
                  </a:cubicBezTo>
                  <a:cubicBezTo>
                    <a:pt x="0" y="3722294"/>
                    <a:pt x="89007" y="4137616"/>
                    <a:pt x="400113" y="4338893"/>
                  </a:cubicBezTo>
                  <a:lnTo>
                    <a:pt x="400150" y="4338933"/>
                  </a:lnTo>
                  <a:lnTo>
                    <a:pt x="400018" y="4339015"/>
                  </a:lnTo>
                  <a:cubicBezTo>
                    <a:pt x="594416" y="4464950"/>
                    <a:pt x="718123" y="4688309"/>
                    <a:pt x="705561" y="4936289"/>
                  </a:cubicBezTo>
                  <a:cubicBezTo>
                    <a:pt x="686815" y="5306337"/>
                    <a:pt x="971577" y="5621490"/>
                    <a:pt x="1341612" y="5640235"/>
                  </a:cubicBezTo>
                  <a:cubicBezTo>
                    <a:pt x="1589605" y="5652798"/>
                    <a:pt x="1799229" y="5798477"/>
                    <a:pt x="1905000" y="6004612"/>
                  </a:cubicBezTo>
                  <a:cubicBezTo>
                    <a:pt x="2010700" y="6210655"/>
                    <a:pt x="2220396" y="6356427"/>
                    <a:pt x="2468350" y="6368987"/>
                  </a:cubicBezTo>
                  <a:cubicBezTo>
                    <a:pt x="2587781" y="6375192"/>
                    <a:pt x="2706689" y="6349228"/>
                    <a:pt x="2812663" y="6293804"/>
                  </a:cubicBezTo>
                  <a:cubicBezTo>
                    <a:pt x="3032562" y="6183414"/>
                    <a:pt x="3284775" y="6205296"/>
                    <a:pt x="3477997" y="6330090"/>
                  </a:cubicBezTo>
                  <a:lnTo>
                    <a:pt x="3478009" y="6329849"/>
                  </a:lnTo>
                  <a:lnTo>
                    <a:pt x="3478043" y="6329927"/>
                  </a:lnTo>
                  <a:cubicBezTo>
                    <a:pt x="3789151" y="6531167"/>
                    <a:pt x="4204475" y="6442109"/>
                    <a:pt x="4405764" y="6131041"/>
                  </a:cubicBezTo>
                  <a:cubicBezTo>
                    <a:pt x="4540624" y="5922599"/>
                    <a:pt x="4771607" y="5813826"/>
                    <a:pt x="5002967" y="5825381"/>
                  </a:cubicBezTo>
                  <a:lnTo>
                    <a:pt x="5002921" y="5825290"/>
                  </a:lnTo>
                  <a:cubicBezTo>
                    <a:pt x="5234280" y="5836845"/>
                    <a:pt x="5465301" y="5728074"/>
                    <a:pt x="5600124" y="5519630"/>
                  </a:cubicBezTo>
                  <a:cubicBezTo>
                    <a:pt x="5666526" y="5417003"/>
                    <a:pt x="5701345" y="5302998"/>
                    <a:pt x="5706987" y="5189117"/>
                  </a:cubicBezTo>
                  <a:lnTo>
                    <a:pt x="5707072" y="5189198"/>
                  </a:lnTo>
                  <a:cubicBezTo>
                    <a:pt x="5718580" y="4966051"/>
                    <a:pt x="5841403" y="4754506"/>
                    <a:pt x="6048461" y="4638303"/>
                  </a:cubicBezTo>
                  <a:cubicBezTo>
                    <a:pt x="6159509" y="4586908"/>
                    <a:pt x="6257796" y="4504514"/>
                    <a:pt x="6329139" y="4394228"/>
                  </a:cubicBezTo>
                  <a:cubicBezTo>
                    <a:pt x="6464057" y="4185674"/>
                    <a:pt x="6468533" y="3930393"/>
                    <a:pt x="6363175" y="3724113"/>
                  </a:cubicBezTo>
                  <a:lnTo>
                    <a:pt x="6363213" y="3724115"/>
                  </a:lnTo>
                  <a:cubicBezTo>
                    <a:pt x="6257893" y="3517837"/>
                    <a:pt x="6262356" y="3262554"/>
                    <a:pt x="6397245" y="3054063"/>
                  </a:cubicBezTo>
                  <a:cubicBezTo>
                    <a:pt x="6598523" y="2742957"/>
                    <a:pt x="6509463" y="2327671"/>
                    <a:pt x="6198357" y="2126393"/>
                  </a:cubicBezTo>
                  <a:lnTo>
                    <a:pt x="6198308" y="2126340"/>
                  </a:lnTo>
                  <a:lnTo>
                    <a:pt x="6198437" y="2126308"/>
                  </a:lnTo>
                  <a:cubicBezTo>
                    <a:pt x="6005607" y="2001305"/>
                    <a:pt x="5882331" y="1780498"/>
                    <a:pt x="5892650" y="1534884"/>
                  </a:cubicBezTo>
                  <a:cubicBezTo>
                    <a:pt x="5899686" y="1419090"/>
                    <a:pt x="5876761" y="1300049"/>
                    <a:pt x="5820147" y="1189372"/>
                  </a:cubicBezTo>
                </a:path>
              </a:pathLst>
            </a:custGeom>
            <a:blipFill>
              <a:blip r:embed="rId11"/>
              <a:stretch>
                <a:fillRect l="-11386" t="-18" r="-14773" b="-26156"/>
              </a:stretch>
            </a:blipFill>
          </p:spPr>
        </p:sp>
      </p:grpSp>
      <p:grpSp>
        <p:nvGrpSpPr>
          <p:cNvPr name="Group 8" id="8"/>
          <p:cNvGrpSpPr>
            <a:grpSpLocks noChangeAspect="true"/>
          </p:cNvGrpSpPr>
          <p:nvPr/>
        </p:nvGrpSpPr>
        <p:grpSpPr>
          <a:xfrm rot="0">
            <a:off x="12589596" y="4512315"/>
            <a:ext cx="4437733" cy="4437228"/>
            <a:chOff x="0" y="0"/>
            <a:chExt cx="6350013" cy="6349289"/>
          </a:xfrm>
        </p:grpSpPr>
        <p:sp>
          <p:nvSpPr>
            <p:cNvPr name="Freeform 9" id="9"/>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12"/>
              <a:stretch>
                <a:fillRect l="0" t="-125" r="0" b="-125"/>
              </a:stretch>
            </a:blipFill>
          </p:spPr>
        </p:sp>
      </p:grpSp>
      <p:grpSp>
        <p:nvGrpSpPr>
          <p:cNvPr name="Group 10" id="10"/>
          <p:cNvGrpSpPr>
            <a:grpSpLocks noChangeAspect="true"/>
          </p:cNvGrpSpPr>
          <p:nvPr/>
        </p:nvGrpSpPr>
        <p:grpSpPr>
          <a:xfrm rot="0">
            <a:off x="7427963" y="3786362"/>
            <a:ext cx="4437733" cy="4437228"/>
            <a:chOff x="0" y="0"/>
            <a:chExt cx="6350013" cy="6349289"/>
          </a:xfrm>
        </p:grpSpPr>
        <p:sp>
          <p:nvSpPr>
            <p:cNvPr name="Freeform 11" id="11"/>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13"/>
              <a:stretch>
                <a:fillRect l="0" t="-5" r="0" b="-5"/>
              </a:stretch>
            </a:blipFill>
          </p:spPr>
        </p:sp>
      </p:grpSp>
      <p:sp>
        <p:nvSpPr>
          <p:cNvPr name="TextBox 12" id="12"/>
          <p:cNvSpPr txBox="true"/>
          <p:nvPr/>
        </p:nvSpPr>
        <p:spPr>
          <a:xfrm rot="0">
            <a:off x="3409839" y="1052973"/>
            <a:ext cx="8455858" cy="898436"/>
          </a:xfrm>
          <a:prstGeom prst="rect">
            <a:avLst/>
          </a:prstGeom>
        </p:spPr>
        <p:txBody>
          <a:bodyPr anchor="t" rtlCol="false" tIns="0" lIns="0" bIns="0" rIns="0">
            <a:spAutoFit/>
          </a:bodyPr>
          <a:lstStyle/>
          <a:p>
            <a:pPr algn="ctr">
              <a:lnSpc>
                <a:spcPts val="6456"/>
              </a:lnSpc>
            </a:pPr>
            <a:r>
              <a:rPr lang="en-US" sz="7595">
                <a:solidFill>
                  <a:srgbClr val="FFF5D6"/>
                </a:solidFill>
                <a:latin typeface="TT Phobos Inline"/>
                <a:ea typeface="TT Phobos Inline"/>
                <a:cs typeface="TT Phobos Inline"/>
                <a:sym typeface="TT Phobos Inline"/>
              </a:rPr>
              <a:t>PRESENTERS</a:t>
            </a:r>
          </a:p>
        </p:txBody>
      </p:sp>
      <p:sp>
        <p:nvSpPr>
          <p:cNvPr name="TextBox 13" id="13"/>
          <p:cNvSpPr txBox="true"/>
          <p:nvPr/>
        </p:nvSpPr>
        <p:spPr>
          <a:xfrm rot="0">
            <a:off x="1674573" y="6874259"/>
            <a:ext cx="5671180" cy="771525"/>
          </a:xfrm>
          <a:prstGeom prst="rect">
            <a:avLst/>
          </a:prstGeom>
        </p:spPr>
        <p:txBody>
          <a:bodyPr anchor="t" rtlCol="false" tIns="0" lIns="0" bIns="0" rIns="0">
            <a:spAutoFit/>
          </a:bodyPr>
          <a:lstStyle/>
          <a:p>
            <a:pPr algn="ctr">
              <a:lnSpc>
                <a:spcPts val="6299"/>
              </a:lnSpc>
            </a:pPr>
            <a:r>
              <a:rPr lang="en-US" sz="4500">
                <a:solidFill>
                  <a:srgbClr val="FFF5D6"/>
                </a:solidFill>
                <a:latin typeface="TT Phobos"/>
                <a:ea typeface="TT Phobos"/>
                <a:cs typeface="TT Phobos"/>
                <a:sym typeface="TT Phobos"/>
              </a:rPr>
              <a:t>ALEXIA RIGGS</a:t>
            </a:r>
          </a:p>
        </p:txBody>
      </p:sp>
      <p:sp>
        <p:nvSpPr>
          <p:cNvPr name="TextBox 14" id="14"/>
          <p:cNvSpPr txBox="true"/>
          <p:nvPr/>
        </p:nvSpPr>
        <p:spPr>
          <a:xfrm rot="0">
            <a:off x="11087836" y="8985749"/>
            <a:ext cx="6783555" cy="771525"/>
          </a:xfrm>
          <a:prstGeom prst="rect">
            <a:avLst/>
          </a:prstGeom>
        </p:spPr>
        <p:txBody>
          <a:bodyPr anchor="t" rtlCol="false" tIns="0" lIns="0" bIns="0" rIns="0">
            <a:spAutoFit/>
          </a:bodyPr>
          <a:lstStyle/>
          <a:p>
            <a:pPr algn="ctr">
              <a:lnSpc>
                <a:spcPts val="6299"/>
              </a:lnSpc>
            </a:pPr>
            <a:r>
              <a:rPr lang="en-US" sz="4500">
                <a:solidFill>
                  <a:srgbClr val="FFF5D6"/>
                </a:solidFill>
                <a:latin typeface="TT Phobos"/>
                <a:ea typeface="TT Phobos"/>
                <a:cs typeface="TT Phobos"/>
                <a:sym typeface="TT Phobos"/>
              </a:rPr>
              <a:t>JOANNA RUSSELL BLISS</a:t>
            </a:r>
          </a:p>
        </p:txBody>
      </p:sp>
      <p:sp>
        <p:nvSpPr>
          <p:cNvPr name="TextBox 15" id="15"/>
          <p:cNvSpPr txBox="true"/>
          <p:nvPr/>
        </p:nvSpPr>
        <p:spPr>
          <a:xfrm rot="0">
            <a:off x="6975735" y="2772805"/>
            <a:ext cx="5671180" cy="771525"/>
          </a:xfrm>
          <a:prstGeom prst="rect">
            <a:avLst/>
          </a:prstGeom>
        </p:spPr>
        <p:txBody>
          <a:bodyPr anchor="t" rtlCol="false" tIns="0" lIns="0" bIns="0" rIns="0">
            <a:spAutoFit/>
          </a:bodyPr>
          <a:lstStyle/>
          <a:p>
            <a:pPr algn="ctr">
              <a:lnSpc>
                <a:spcPts val="6299"/>
              </a:lnSpc>
            </a:pPr>
            <a:r>
              <a:rPr lang="en-US" sz="4500">
                <a:solidFill>
                  <a:srgbClr val="FFF5D6"/>
                </a:solidFill>
                <a:latin typeface="TT Phobos"/>
                <a:ea typeface="TT Phobos"/>
                <a:cs typeface="TT Phobos"/>
                <a:sym typeface="TT Phobos"/>
              </a:rPr>
              <a:t>ESTHER GARCIA</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10205658" y="6166067"/>
            <a:ext cx="18968198" cy="8725371"/>
          </a:xfrm>
          <a:custGeom>
            <a:avLst/>
            <a:gdLst/>
            <a:ahLst/>
            <a:cxnLst/>
            <a:rect r="r" b="b" t="t" l="l"/>
            <a:pathLst>
              <a:path h="8725371" w="18968198">
                <a:moveTo>
                  <a:pt x="0" y="0"/>
                </a:moveTo>
                <a:lnTo>
                  <a:pt x="18968197" y="0"/>
                </a:lnTo>
                <a:lnTo>
                  <a:pt x="18968197" y="8725371"/>
                </a:lnTo>
                <a:lnTo>
                  <a:pt x="0" y="8725371"/>
                </a:lnTo>
                <a:lnTo>
                  <a:pt x="0" y="0"/>
                </a:lnTo>
                <a:close/>
              </a:path>
            </a:pathLst>
          </a:custGeom>
          <a:blipFill>
            <a:blip r:embed="rId3"/>
            <a:stretch>
              <a:fillRect l="0" t="0" r="0" b="0"/>
            </a:stretch>
          </a:blipFill>
        </p:spPr>
      </p:sp>
      <p:sp>
        <p:nvSpPr>
          <p:cNvPr name="Freeform 3" id="3"/>
          <p:cNvSpPr/>
          <p:nvPr/>
        </p:nvSpPr>
        <p:spPr>
          <a:xfrm flipH="false" flipV="false" rot="0">
            <a:off x="3366647" y="5426886"/>
            <a:ext cx="4161103" cy="2375611"/>
          </a:xfrm>
          <a:custGeom>
            <a:avLst/>
            <a:gdLst/>
            <a:ahLst/>
            <a:cxnLst/>
            <a:rect r="r" b="b" t="t" l="l"/>
            <a:pathLst>
              <a:path h="2375611" w="4161103">
                <a:moveTo>
                  <a:pt x="0" y="0"/>
                </a:moveTo>
                <a:lnTo>
                  <a:pt x="4161103" y="0"/>
                </a:lnTo>
                <a:lnTo>
                  <a:pt x="4161103" y="2375611"/>
                </a:lnTo>
                <a:lnTo>
                  <a:pt x="0" y="23756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31301" y="3369486"/>
            <a:ext cx="4214413" cy="4114800"/>
          </a:xfrm>
          <a:custGeom>
            <a:avLst/>
            <a:gdLst/>
            <a:ahLst/>
            <a:cxnLst/>
            <a:rect r="r" b="b" t="t" l="l"/>
            <a:pathLst>
              <a:path h="4114800" w="4214413">
                <a:moveTo>
                  <a:pt x="0" y="0"/>
                </a:moveTo>
                <a:lnTo>
                  <a:pt x="4214414" y="0"/>
                </a:lnTo>
                <a:lnTo>
                  <a:pt x="421441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1400175"/>
            <a:ext cx="16516547" cy="1311444"/>
          </a:xfrm>
          <a:prstGeom prst="rect">
            <a:avLst/>
          </a:prstGeom>
        </p:spPr>
        <p:txBody>
          <a:bodyPr anchor="t" rtlCol="false" tIns="0" lIns="0" bIns="0" rIns="0">
            <a:spAutoFit/>
          </a:bodyPr>
          <a:lstStyle/>
          <a:p>
            <a:pPr algn="ctr">
              <a:lnSpc>
                <a:spcPts val="9413"/>
              </a:lnSpc>
            </a:pPr>
            <a:r>
              <a:rPr lang="en-US" sz="11075">
                <a:solidFill>
                  <a:srgbClr val="FFF5D6"/>
                </a:solidFill>
                <a:latin typeface="TT Phobos Inline"/>
                <a:ea typeface="TT Phobos Inline"/>
                <a:cs typeface="TT Phobos Inline"/>
                <a:sym typeface="TT Phobos Inline"/>
              </a:rPr>
              <a:t>CONCLUSION</a:t>
            </a:r>
          </a:p>
        </p:txBody>
      </p:sp>
      <p:sp>
        <p:nvSpPr>
          <p:cNvPr name="TextBox 6" id="6"/>
          <p:cNvSpPr txBox="true"/>
          <p:nvPr/>
        </p:nvSpPr>
        <p:spPr>
          <a:xfrm rot="0">
            <a:off x="8762539" y="3516692"/>
            <a:ext cx="8615441" cy="5175235"/>
          </a:xfrm>
          <a:prstGeom prst="rect">
            <a:avLst/>
          </a:prstGeom>
        </p:spPr>
        <p:txBody>
          <a:bodyPr anchor="t" rtlCol="false" tIns="0" lIns="0" bIns="0" rIns="0">
            <a:spAutoFit/>
          </a:bodyPr>
          <a:lstStyle/>
          <a:p>
            <a:pPr algn="l" marL="793628" indent="-396814" lvl="1">
              <a:lnSpc>
                <a:spcPts val="5146"/>
              </a:lnSpc>
              <a:buFont typeface="Arial"/>
              <a:buChar char="•"/>
            </a:pPr>
            <a:r>
              <a:rPr lang="en-US" sz="3675">
                <a:solidFill>
                  <a:srgbClr val="FFF5D6"/>
                </a:solidFill>
                <a:latin typeface="TT Norms"/>
                <a:ea typeface="TT Norms"/>
                <a:cs typeface="TT Norms"/>
                <a:sym typeface="TT Norms"/>
              </a:rPr>
              <a:t>As social beings, we all work better when we have others to brainstorm and collaborate with.</a:t>
            </a:r>
          </a:p>
          <a:p>
            <a:pPr algn="l" marL="793628" indent="-396814" lvl="1">
              <a:lnSpc>
                <a:spcPts val="5146"/>
              </a:lnSpc>
              <a:buFont typeface="Arial"/>
              <a:buChar char="•"/>
            </a:pPr>
            <a:r>
              <a:rPr lang="en-US" sz="3675">
                <a:solidFill>
                  <a:srgbClr val="FFF5D6"/>
                </a:solidFill>
                <a:latin typeface="TT Norms"/>
                <a:ea typeface="TT Norms"/>
                <a:cs typeface="TT Norms"/>
                <a:sym typeface="TT Norms"/>
              </a:rPr>
              <a:t>There are many ways to build health literacy in your community. </a:t>
            </a:r>
          </a:p>
          <a:p>
            <a:pPr algn="l" marL="793628" indent="-396814" lvl="1">
              <a:lnSpc>
                <a:spcPts val="5146"/>
              </a:lnSpc>
              <a:buFont typeface="Arial"/>
              <a:buChar char="•"/>
            </a:pPr>
            <a:r>
              <a:rPr lang="en-US" sz="3675">
                <a:solidFill>
                  <a:srgbClr val="FFF5D6"/>
                </a:solidFill>
                <a:latin typeface="TT Norms"/>
                <a:ea typeface="TT Norms"/>
                <a:cs typeface="TT Norms"/>
                <a:sym typeface="TT Norms"/>
              </a:rPr>
              <a:t>We hope you’re leaving with ideas for health literacy projects and collaborations.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TextBox 2" id="2"/>
          <p:cNvSpPr txBox="true"/>
          <p:nvPr/>
        </p:nvSpPr>
        <p:spPr>
          <a:xfrm rot="0">
            <a:off x="866776" y="4350198"/>
            <a:ext cx="16554449" cy="1187450"/>
          </a:xfrm>
          <a:prstGeom prst="rect">
            <a:avLst/>
          </a:prstGeom>
        </p:spPr>
        <p:txBody>
          <a:bodyPr anchor="t" rtlCol="false" tIns="0" lIns="0" bIns="0" rIns="0">
            <a:spAutoFit/>
          </a:bodyPr>
          <a:lstStyle/>
          <a:p>
            <a:pPr algn="ctr">
              <a:lnSpc>
                <a:spcPts val="8499"/>
              </a:lnSpc>
            </a:pPr>
            <a:r>
              <a:rPr lang="en-US" sz="9999">
                <a:solidFill>
                  <a:srgbClr val="FFF5D6"/>
                </a:solidFill>
                <a:latin typeface="TT Phobos Inline"/>
                <a:ea typeface="TT Phobos Inline"/>
                <a:cs typeface="TT Phobos Inline"/>
                <a:sym typeface="TT Phobos Inline"/>
              </a:rPr>
              <a:t>THANK YOU! </a:t>
            </a:r>
          </a:p>
        </p:txBody>
      </p:sp>
      <p:sp>
        <p:nvSpPr>
          <p:cNvPr name="TextBox 3" id="3"/>
          <p:cNvSpPr txBox="true"/>
          <p:nvPr/>
        </p:nvSpPr>
        <p:spPr>
          <a:xfrm rot="0">
            <a:off x="2649668" y="5725349"/>
            <a:ext cx="12988664" cy="621426"/>
          </a:xfrm>
          <a:prstGeom prst="rect">
            <a:avLst/>
          </a:prstGeom>
        </p:spPr>
        <p:txBody>
          <a:bodyPr anchor="t" rtlCol="false" tIns="0" lIns="0" bIns="0" rIns="0">
            <a:spAutoFit/>
          </a:bodyPr>
          <a:lstStyle/>
          <a:p>
            <a:pPr algn="ctr">
              <a:lnSpc>
                <a:spcPts val="5123"/>
              </a:lnSpc>
            </a:pPr>
            <a:r>
              <a:rPr lang="en-US" sz="3659">
                <a:solidFill>
                  <a:srgbClr val="FFF5D6"/>
                </a:solidFill>
                <a:latin typeface="TT Norms"/>
                <a:ea typeface="TT Norms"/>
                <a:cs typeface="TT Norms"/>
                <a:sym typeface="TT Norms"/>
              </a:rPr>
              <a:t>What questions or suggestions do you have for us?</a:t>
            </a:r>
          </a:p>
        </p:txBody>
      </p:sp>
      <p:sp>
        <p:nvSpPr>
          <p:cNvPr name="Freeform 4" id="4"/>
          <p:cNvSpPr/>
          <p:nvPr/>
        </p:nvSpPr>
        <p:spPr>
          <a:xfrm flipH="false" flipV="false" rot="0">
            <a:off x="10633671" y="-879902"/>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18711" y="415934"/>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0" y="7030953"/>
            <a:ext cx="5238292" cy="4133488"/>
          </a:xfrm>
          <a:custGeom>
            <a:avLst/>
            <a:gdLst/>
            <a:ahLst/>
            <a:cxnLst/>
            <a:rect r="r" b="b" t="t" l="l"/>
            <a:pathLst>
              <a:path h="4133488" w="5238292">
                <a:moveTo>
                  <a:pt x="0" y="0"/>
                </a:moveTo>
                <a:lnTo>
                  <a:pt x="5238292" y="0"/>
                </a:lnTo>
                <a:lnTo>
                  <a:pt x="5238292" y="4133488"/>
                </a:lnTo>
                <a:lnTo>
                  <a:pt x="0" y="41334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4291271" y="5315398"/>
            <a:ext cx="5469886" cy="3431110"/>
          </a:xfrm>
          <a:custGeom>
            <a:avLst/>
            <a:gdLst/>
            <a:ahLst/>
            <a:cxnLst/>
            <a:rect r="r" b="b" t="t" l="l"/>
            <a:pathLst>
              <a:path h="3431110" w="5469886">
                <a:moveTo>
                  <a:pt x="0" y="0"/>
                </a:moveTo>
                <a:lnTo>
                  <a:pt x="5469886" y="0"/>
                </a:lnTo>
                <a:lnTo>
                  <a:pt x="5469886" y="3431110"/>
                </a:lnTo>
                <a:lnTo>
                  <a:pt x="0" y="34311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A8A28A"/>
        </a:solidFill>
      </p:bgPr>
    </p:bg>
    <p:spTree>
      <p:nvGrpSpPr>
        <p:cNvPr id="1" name=""/>
        <p:cNvGrpSpPr/>
        <p:nvPr/>
      </p:nvGrpSpPr>
      <p:grpSpPr>
        <a:xfrm>
          <a:off x="0" y="0"/>
          <a:ext cx="0" cy="0"/>
          <a:chOff x="0" y="0"/>
          <a:chExt cx="0" cy="0"/>
        </a:xfrm>
      </p:grpSpPr>
      <p:grpSp>
        <p:nvGrpSpPr>
          <p:cNvPr name="Group 2" id="2"/>
          <p:cNvGrpSpPr/>
          <p:nvPr/>
        </p:nvGrpSpPr>
        <p:grpSpPr>
          <a:xfrm rot="0">
            <a:off x="9434343" y="2872878"/>
            <a:ext cx="7630532" cy="6886507"/>
            <a:chOff x="0" y="0"/>
            <a:chExt cx="3440221" cy="3104777"/>
          </a:xfrm>
        </p:grpSpPr>
        <p:sp>
          <p:nvSpPr>
            <p:cNvPr name="Freeform 3" id="3"/>
            <p:cNvSpPr/>
            <p:nvPr/>
          </p:nvSpPr>
          <p:spPr>
            <a:xfrm flipH="false" flipV="false" rot="0">
              <a:off x="0" y="0"/>
              <a:ext cx="3440221" cy="3104777"/>
            </a:xfrm>
            <a:custGeom>
              <a:avLst/>
              <a:gdLst/>
              <a:ahLst/>
              <a:cxnLst/>
              <a:rect r="r" b="b" t="t" l="l"/>
              <a:pathLst>
                <a:path h="3104777" w="3440221">
                  <a:moveTo>
                    <a:pt x="0" y="0"/>
                  </a:moveTo>
                  <a:lnTo>
                    <a:pt x="3440221" y="0"/>
                  </a:lnTo>
                  <a:lnTo>
                    <a:pt x="3440221" y="3104777"/>
                  </a:lnTo>
                  <a:lnTo>
                    <a:pt x="0" y="3104777"/>
                  </a:lnTo>
                  <a:close/>
                </a:path>
              </a:pathLst>
            </a:custGeom>
            <a:solidFill>
              <a:srgbClr val="FFF5D6"/>
            </a:solidFill>
          </p:spPr>
        </p:sp>
      </p:grpSp>
      <p:grpSp>
        <p:nvGrpSpPr>
          <p:cNvPr name="Group 4" id="4"/>
          <p:cNvGrpSpPr/>
          <p:nvPr/>
        </p:nvGrpSpPr>
        <p:grpSpPr>
          <a:xfrm rot="0">
            <a:off x="1219200" y="2872878"/>
            <a:ext cx="7630532" cy="6886507"/>
            <a:chOff x="0" y="0"/>
            <a:chExt cx="3440221" cy="3104777"/>
          </a:xfrm>
        </p:grpSpPr>
        <p:sp>
          <p:nvSpPr>
            <p:cNvPr name="Freeform 5" id="5"/>
            <p:cNvSpPr/>
            <p:nvPr/>
          </p:nvSpPr>
          <p:spPr>
            <a:xfrm flipH="false" flipV="false" rot="0">
              <a:off x="0" y="0"/>
              <a:ext cx="3440221" cy="3104777"/>
            </a:xfrm>
            <a:custGeom>
              <a:avLst/>
              <a:gdLst/>
              <a:ahLst/>
              <a:cxnLst/>
              <a:rect r="r" b="b" t="t" l="l"/>
              <a:pathLst>
                <a:path h="3104777" w="3440221">
                  <a:moveTo>
                    <a:pt x="0" y="0"/>
                  </a:moveTo>
                  <a:lnTo>
                    <a:pt x="3440221" y="0"/>
                  </a:lnTo>
                  <a:lnTo>
                    <a:pt x="3440221" y="3104777"/>
                  </a:lnTo>
                  <a:lnTo>
                    <a:pt x="0" y="3104777"/>
                  </a:lnTo>
                  <a:close/>
                </a:path>
              </a:pathLst>
            </a:custGeom>
            <a:solidFill>
              <a:srgbClr val="FFF5D6"/>
            </a:solidFill>
          </p:spPr>
        </p:sp>
      </p:grpSp>
      <p:sp>
        <p:nvSpPr>
          <p:cNvPr name="TextBox 6" id="6"/>
          <p:cNvSpPr txBox="true"/>
          <p:nvPr/>
        </p:nvSpPr>
        <p:spPr>
          <a:xfrm rot="0">
            <a:off x="1718046" y="3458439"/>
            <a:ext cx="6632840" cy="1508970"/>
          </a:xfrm>
          <a:prstGeom prst="rect">
            <a:avLst/>
          </a:prstGeom>
        </p:spPr>
        <p:txBody>
          <a:bodyPr anchor="t" rtlCol="false" tIns="0" lIns="0" bIns="0" rIns="0">
            <a:spAutoFit/>
          </a:bodyPr>
          <a:lstStyle/>
          <a:p>
            <a:pPr algn="ctr">
              <a:lnSpc>
                <a:spcPts val="6078"/>
              </a:lnSpc>
            </a:pPr>
            <a:r>
              <a:rPr lang="en-US" b="true" sz="4341">
                <a:solidFill>
                  <a:srgbClr val="0F232D"/>
                </a:solidFill>
                <a:latin typeface="TT Phobos Bold"/>
                <a:ea typeface="TT Phobos Bold"/>
                <a:cs typeface="TT Phobos Bold"/>
                <a:sym typeface="TT Phobos Bold"/>
              </a:rPr>
              <a:t>PLEASE FILL OUT OUR FEEDBACK FORM</a:t>
            </a:r>
          </a:p>
        </p:txBody>
      </p:sp>
      <p:sp>
        <p:nvSpPr>
          <p:cNvPr name="Freeform 7" id="7"/>
          <p:cNvSpPr/>
          <p:nvPr/>
        </p:nvSpPr>
        <p:spPr>
          <a:xfrm flipH="false" flipV="false" rot="0">
            <a:off x="-813292" y="4922419"/>
            <a:ext cx="3146674" cy="6293348"/>
          </a:xfrm>
          <a:custGeom>
            <a:avLst/>
            <a:gdLst/>
            <a:ahLst/>
            <a:cxnLst/>
            <a:rect r="r" b="b" t="t" l="l"/>
            <a:pathLst>
              <a:path h="6293348" w="3146674">
                <a:moveTo>
                  <a:pt x="0" y="0"/>
                </a:moveTo>
                <a:lnTo>
                  <a:pt x="3146674" y="0"/>
                </a:lnTo>
                <a:lnTo>
                  <a:pt x="3146674" y="6293348"/>
                </a:lnTo>
                <a:lnTo>
                  <a:pt x="0" y="62933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5629732" y="3534639"/>
            <a:ext cx="3787434" cy="7283526"/>
          </a:xfrm>
          <a:custGeom>
            <a:avLst/>
            <a:gdLst/>
            <a:ahLst/>
            <a:cxnLst/>
            <a:rect r="r" b="b" t="t" l="l"/>
            <a:pathLst>
              <a:path h="7283526" w="3787434">
                <a:moveTo>
                  <a:pt x="0" y="0"/>
                </a:moveTo>
                <a:lnTo>
                  <a:pt x="3787433" y="0"/>
                </a:lnTo>
                <a:lnTo>
                  <a:pt x="3787433" y="7283526"/>
                </a:lnTo>
                <a:lnTo>
                  <a:pt x="0" y="72835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655500" y="5468628"/>
            <a:ext cx="3188217" cy="3188217"/>
          </a:xfrm>
          <a:custGeom>
            <a:avLst/>
            <a:gdLst/>
            <a:ahLst/>
            <a:cxnLst/>
            <a:rect r="r" b="b" t="t" l="l"/>
            <a:pathLst>
              <a:path h="3188217" w="3188217">
                <a:moveTo>
                  <a:pt x="0" y="0"/>
                </a:moveTo>
                <a:lnTo>
                  <a:pt x="3188218" y="0"/>
                </a:lnTo>
                <a:lnTo>
                  <a:pt x="3188218" y="3188217"/>
                </a:lnTo>
                <a:lnTo>
                  <a:pt x="0" y="3188217"/>
                </a:lnTo>
                <a:lnTo>
                  <a:pt x="0" y="0"/>
                </a:lnTo>
                <a:close/>
              </a:path>
            </a:pathLst>
          </a:custGeom>
          <a:blipFill>
            <a:blip r:embed="rId7"/>
            <a:stretch>
              <a:fillRect l="0" t="0" r="0" b="0"/>
            </a:stretch>
          </a:blipFill>
        </p:spPr>
      </p:sp>
      <p:sp>
        <p:nvSpPr>
          <p:cNvPr name="Freeform 10" id="10"/>
          <p:cNvSpPr/>
          <p:nvPr/>
        </p:nvSpPr>
        <p:spPr>
          <a:xfrm flipH="false" flipV="false" rot="0">
            <a:off x="3439739" y="5468628"/>
            <a:ext cx="3189455" cy="3189455"/>
          </a:xfrm>
          <a:custGeom>
            <a:avLst/>
            <a:gdLst/>
            <a:ahLst/>
            <a:cxnLst/>
            <a:rect r="r" b="b" t="t" l="l"/>
            <a:pathLst>
              <a:path h="3189455" w="3189455">
                <a:moveTo>
                  <a:pt x="0" y="0"/>
                </a:moveTo>
                <a:lnTo>
                  <a:pt x="3189454" y="0"/>
                </a:lnTo>
                <a:lnTo>
                  <a:pt x="3189454" y="3189454"/>
                </a:lnTo>
                <a:lnTo>
                  <a:pt x="0" y="3189454"/>
                </a:lnTo>
                <a:lnTo>
                  <a:pt x="0" y="0"/>
                </a:lnTo>
                <a:close/>
              </a:path>
            </a:pathLst>
          </a:custGeom>
          <a:blipFill>
            <a:blip r:embed="rId8"/>
            <a:stretch>
              <a:fillRect l="0" t="0" r="0" b="0"/>
            </a:stretch>
          </a:blipFill>
        </p:spPr>
      </p:sp>
      <p:sp>
        <p:nvSpPr>
          <p:cNvPr name="TextBox 11" id="11"/>
          <p:cNvSpPr txBox="true"/>
          <p:nvPr/>
        </p:nvSpPr>
        <p:spPr>
          <a:xfrm rot="0">
            <a:off x="9538595" y="3458439"/>
            <a:ext cx="7422029" cy="1508970"/>
          </a:xfrm>
          <a:prstGeom prst="rect">
            <a:avLst/>
          </a:prstGeom>
        </p:spPr>
        <p:txBody>
          <a:bodyPr anchor="t" rtlCol="false" tIns="0" lIns="0" bIns="0" rIns="0">
            <a:spAutoFit/>
          </a:bodyPr>
          <a:lstStyle/>
          <a:p>
            <a:pPr algn="ctr">
              <a:lnSpc>
                <a:spcPts val="6078"/>
              </a:lnSpc>
            </a:pPr>
            <a:r>
              <a:rPr lang="en-US" b="true" sz="4341">
                <a:solidFill>
                  <a:srgbClr val="0F232D"/>
                </a:solidFill>
                <a:latin typeface="TT Phobos Bold"/>
                <a:ea typeface="TT Phobos Bold"/>
                <a:cs typeface="TT Phobos Bold"/>
                <a:sym typeface="TT Phobos Bold"/>
              </a:rPr>
              <a:t>VISIT OUR LIBGUIDE </a:t>
            </a:r>
          </a:p>
          <a:p>
            <a:pPr algn="ctr">
              <a:lnSpc>
                <a:spcPts val="6078"/>
              </a:lnSpc>
            </a:pPr>
            <a:r>
              <a:rPr lang="en-US" b="true" sz="4341">
                <a:solidFill>
                  <a:srgbClr val="0F232D"/>
                </a:solidFill>
                <a:latin typeface="TT Phobos Bold"/>
                <a:ea typeface="TT Phobos Bold"/>
                <a:cs typeface="TT Phobos Bold"/>
                <a:sym typeface="TT Phobos Bold"/>
              </a:rPr>
              <a:t>FOR RESOURCES</a:t>
            </a:r>
          </a:p>
        </p:txBody>
      </p:sp>
      <p:sp>
        <p:nvSpPr>
          <p:cNvPr name="TextBox 12" id="12"/>
          <p:cNvSpPr txBox="true"/>
          <p:nvPr/>
        </p:nvSpPr>
        <p:spPr>
          <a:xfrm rot="0">
            <a:off x="1223125" y="1222862"/>
            <a:ext cx="15841750" cy="1252407"/>
          </a:xfrm>
          <a:prstGeom prst="rect">
            <a:avLst/>
          </a:prstGeom>
        </p:spPr>
        <p:txBody>
          <a:bodyPr anchor="t" rtlCol="false" tIns="0" lIns="0" bIns="0" rIns="0">
            <a:spAutoFit/>
          </a:bodyPr>
          <a:lstStyle/>
          <a:p>
            <a:pPr algn="ctr">
              <a:lnSpc>
                <a:spcPts val="8977"/>
              </a:lnSpc>
            </a:pPr>
            <a:r>
              <a:rPr lang="en-US" sz="10561">
                <a:solidFill>
                  <a:srgbClr val="253943"/>
                </a:solidFill>
                <a:latin typeface="TT Phobos Inline"/>
                <a:ea typeface="TT Phobos Inline"/>
                <a:cs typeface="TT Phobos Inline"/>
                <a:sym typeface="TT Phobos Inline"/>
              </a:rPr>
              <a:t>FEEDBACK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Freeform 2" id="2"/>
          <p:cNvSpPr/>
          <p:nvPr/>
        </p:nvSpPr>
        <p:spPr>
          <a:xfrm flipH="false" flipV="false" rot="0">
            <a:off x="2249931" y="4135232"/>
            <a:ext cx="1449412" cy="1949087"/>
          </a:xfrm>
          <a:custGeom>
            <a:avLst/>
            <a:gdLst/>
            <a:ahLst/>
            <a:cxnLst/>
            <a:rect r="r" b="b" t="t" l="l"/>
            <a:pathLst>
              <a:path h="1949087" w="1449412">
                <a:moveTo>
                  <a:pt x="0" y="0"/>
                </a:moveTo>
                <a:lnTo>
                  <a:pt x="1449412" y="0"/>
                </a:lnTo>
                <a:lnTo>
                  <a:pt x="1449412" y="1949087"/>
                </a:lnTo>
                <a:lnTo>
                  <a:pt x="0" y="19490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2068659" y="6980851"/>
            <a:ext cx="1811955" cy="1515453"/>
          </a:xfrm>
          <a:custGeom>
            <a:avLst/>
            <a:gdLst/>
            <a:ahLst/>
            <a:cxnLst/>
            <a:rect r="r" b="b" t="t" l="l"/>
            <a:pathLst>
              <a:path h="1515453" w="1811955">
                <a:moveTo>
                  <a:pt x="0" y="0"/>
                </a:moveTo>
                <a:lnTo>
                  <a:pt x="1811955" y="0"/>
                </a:lnTo>
                <a:lnTo>
                  <a:pt x="1811955" y="1515453"/>
                </a:lnTo>
                <a:lnTo>
                  <a:pt x="0" y="15154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9277671" y="6980851"/>
            <a:ext cx="2562070" cy="1462709"/>
          </a:xfrm>
          <a:custGeom>
            <a:avLst/>
            <a:gdLst/>
            <a:ahLst/>
            <a:cxnLst/>
            <a:rect r="r" b="b" t="t" l="l"/>
            <a:pathLst>
              <a:path h="1462709" w="2562070">
                <a:moveTo>
                  <a:pt x="0" y="0"/>
                </a:moveTo>
                <a:lnTo>
                  <a:pt x="2562070" y="0"/>
                </a:lnTo>
                <a:lnTo>
                  <a:pt x="2562070" y="1462709"/>
                </a:lnTo>
                <a:lnTo>
                  <a:pt x="0" y="14627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9709301" y="4511667"/>
            <a:ext cx="2130440" cy="1572652"/>
          </a:xfrm>
          <a:custGeom>
            <a:avLst/>
            <a:gdLst/>
            <a:ahLst/>
            <a:cxnLst/>
            <a:rect r="r" b="b" t="t" l="l"/>
            <a:pathLst>
              <a:path h="1572652" w="2130440">
                <a:moveTo>
                  <a:pt x="0" y="0"/>
                </a:moveTo>
                <a:lnTo>
                  <a:pt x="2130440" y="0"/>
                </a:lnTo>
                <a:lnTo>
                  <a:pt x="2130440" y="1572652"/>
                </a:lnTo>
                <a:lnTo>
                  <a:pt x="0" y="1572652"/>
                </a:lnTo>
                <a:lnTo>
                  <a:pt x="0" y="0"/>
                </a:lnTo>
                <a:close/>
              </a:path>
            </a:pathLst>
          </a:custGeom>
          <a:blipFill>
            <a:blip r:embed="rId9">
              <a:alphaModFix amt="72000"/>
              <a:extLst>
                <a:ext uri="{96DAC541-7B7A-43D3-8B79-37D633B846F1}">
                  <asvg:svgBlip xmlns:asvg="http://schemas.microsoft.com/office/drawing/2016/SVG/main" r:embed="rId10"/>
                </a:ext>
              </a:extLst>
            </a:blip>
            <a:stretch>
              <a:fillRect l="0" t="0" r="0" b="0"/>
            </a:stretch>
          </a:blipFill>
        </p:spPr>
      </p:sp>
      <p:sp>
        <p:nvSpPr>
          <p:cNvPr name="TextBox 6" id="6"/>
          <p:cNvSpPr txBox="true"/>
          <p:nvPr/>
        </p:nvSpPr>
        <p:spPr>
          <a:xfrm rot="0">
            <a:off x="1296138" y="1726998"/>
            <a:ext cx="15963065" cy="1949279"/>
          </a:xfrm>
          <a:prstGeom prst="rect">
            <a:avLst/>
          </a:prstGeom>
        </p:spPr>
        <p:txBody>
          <a:bodyPr anchor="t" rtlCol="false" tIns="0" lIns="0" bIns="0" rIns="0">
            <a:spAutoFit/>
          </a:bodyPr>
          <a:lstStyle/>
          <a:p>
            <a:pPr algn="ctr">
              <a:lnSpc>
                <a:spcPts val="7903"/>
              </a:lnSpc>
            </a:pPr>
            <a:r>
              <a:rPr lang="en-US" sz="9298">
                <a:solidFill>
                  <a:srgbClr val="253943"/>
                </a:solidFill>
                <a:latin typeface="TT Phobos Inline"/>
                <a:ea typeface="TT Phobos Inline"/>
                <a:cs typeface="TT Phobos Inline"/>
                <a:sym typeface="TT Phobos Inline"/>
              </a:rPr>
              <a:t>PRESENTATION OUTLINE</a:t>
            </a:r>
          </a:p>
        </p:txBody>
      </p:sp>
      <p:sp>
        <p:nvSpPr>
          <p:cNvPr name="TextBox 7" id="7"/>
          <p:cNvSpPr txBox="true"/>
          <p:nvPr/>
        </p:nvSpPr>
        <p:spPr>
          <a:xfrm rot="0">
            <a:off x="4105106" y="4768463"/>
            <a:ext cx="4014176" cy="606425"/>
          </a:xfrm>
          <a:prstGeom prst="rect">
            <a:avLst/>
          </a:prstGeom>
        </p:spPr>
        <p:txBody>
          <a:bodyPr anchor="t" rtlCol="false" tIns="0" lIns="0" bIns="0" rIns="0">
            <a:spAutoFit/>
          </a:bodyPr>
          <a:lstStyle/>
          <a:p>
            <a:pPr algn="l">
              <a:lnSpc>
                <a:spcPts val="4900"/>
              </a:lnSpc>
            </a:pPr>
            <a:r>
              <a:rPr lang="en-US" b="true" sz="3500">
                <a:solidFill>
                  <a:srgbClr val="253943"/>
                </a:solidFill>
                <a:latin typeface="TT Phobos Bold"/>
                <a:ea typeface="TT Phobos Bold"/>
                <a:cs typeface="TT Phobos Bold"/>
                <a:sym typeface="TT Phobos Bold"/>
              </a:rPr>
              <a:t>INTRODUCTIONS</a:t>
            </a:r>
          </a:p>
        </p:txBody>
      </p:sp>
      <p:sp>
        <p:nvSpPr>
          <p:cNvPr name="TextBox 8" id="8"/>
          <p:cNvSpPr txBox="true"/>
          <p:nvPr/>
        </p:nvSpPr>
        <p:spPr>
          <a:xfrm rot="0">
            <a:off x="4105106" y="7370893"/>
            <a:ext cx="3821895" cy="1225550"/>
          </a:xfrm>
          <a:prstGeom prst="rect">
            <a:avLst/>
          </a:prstGeom>
        </p:spPr>
        <p:txBody>
          <a:bodyPr anchor="t" rtlCol="false" tIns="0" lIns="0" bIns="0" rIns="0">
            <a:spAutoFit/>
          </a:bodyPr>
          <a:lstStyle/>
          <a:p>
            <a:pPr algn="l">
              <a:lnSpc>
                <a:spcPts val="4900"/>
              </a:lnSpc>
            </a:pPr>
            <a:r>
              <a:rPr lang="en-US" b="true" sz="3500">
                <a:solidFill>
                  <a:srgbClr val="253943"/>
                </a:solidFill>
                <a:latin typeface="TT Phobos Bold"/>
                <a:ea typeface="TT Phobos Bold"/>
                <a:cs typeface="TT Phobos Bold"/>
                <a:sym typeface="TT Phobos Bold"/>
              </a:rPr>
              <a:t>LITERATURE ROUND-UP</a:t>
            </a:r>
          </a:p>
        </p:txBody>
      </p:sp>
      <p:sp>
        <p:nvSpPr>
          <p:cNvPr name="TextBox 9" id="9"/>
          <p:cNvSpPr txBox="true"/>
          <p:nvPr/>
        </p:nvSpPr>
        <p:spPr>
          <a:xfrm rot="0">
            <a:off x="12151608" y="4768463"/>
            <a:ext cx="3821895" cy="1225550"/>
          </a:xfrm>
          <a:prstGeom prst="rect">
            <a:avLst/>
          </a:prstGeom>
        </p:spPr>
        <p:txBody>
          <a:bodyPr anchor="t" rtlCol="false" tIns="0" lIns="0" bIns="0" rIns="0">
            <a:spAutoFit/>
          </a:bodyPr>
          <a:lstStyle/>
          <a:p>
            <a:pPr algn="l">
              <a:lnSpc>
                <a:spcPts val="4900"/>
              </a:lnSpc>
            </a:pPr>
            <a:r>
              <a:rPr lang="en-US" b="true" sz="3500">
                <a:solidFill>
                  <a:srgbClr val="253943"/>
                </a:solidFill>
                <a:latin typeface="TT Phobos Bold"/>
                <a:ea typeface="TT Phobos Bold"/>
                <a:cs typeface="TT Phobos Bold"/>
                <a:sym typeface="TT Phobos Bold"/>
              </a:rPr>
              <a:t>ROUND TABLE ACTIVITY</a:t>
            </a:r>
          </a:p>
        </p:txBody>
      </p:sp>
      <p:sp>
        <p:nvSpPr>
          <p:cNvPr name="TextBox 10" id="10"/>
          <p:cNvSpPr txBox="true"/>
          <p:nvPr/>
        </p:nvSpPr>
        <p:spPr>
          <a:xfrm rot="0">
            <a:off x="12151608" y="7370893"/>
            <a:ext cx="3821895" cy="1225550"/>
          </a:xfrm>
          <a:prstGeom prst="rect">
            <a:avLst/>
          </a:prstGeom>
        </p:spPr>
        <p:txBody>
          <a:bodyPr anchor="t" rtlCol="false" tIns="0" lIns="0" bIns="0" rIns="0">
            <a:spAutoFit/>
          </a:bodyPr>
          <a:lstStyle/>
          <a:p>
            <a:pPr algn="l">
              <a:lnSpc>
                <a:spcPts val="4900"/>
              </a:lnSpc>
            </a:pPr>
            <a:r>
              <a:rPr lang="en-US" b="true" sz="3500">
                <a:solidFill>
                  <a:srgbClr val="253943"/>
                </a:solidFill>
                <a:latin typeface="TT Phobos Bold"/>
                <a:ea typeface="TT Phobos Bold"/>
                <a:cs typeface="TT Phobos Bold"/>
                <a:sym typeface="TT Phobos Bold"/>
              </a:rPr>
              <a:t>QUESTIONS &amp; FEEDBACK</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5D6"/>
        </a:solidFill>
      </p:bgPr>
    </p:bg>
    <p:spTree>
      <p:nvGrpSpPr>
        <p:cNvPr id="1" name=""/>
        <p:cNvGrpSpPr/>
        <p:nvPr/>
      </p:nvGrpSpPr>
      <p:grpSpPr>
        <a:xfrm>
          <a:off x="0" y="0"/>
          <a:ext cx="0" cy="0"/>
          <a:chOff x="0" y="0"/>
          <a:chExt cx="0" cy="0"/>
        </a:xfrm>
      </p:grpSpPr>
      <p:sp>
        <p:nvSpPr>
          <p:cNvPr name="TextBox 2" id="2"/>
          <p:cNvSpPr txBox="true"/>
          <p:nvPr/>
        </p:nvSpPr>
        <p:spPr>
          <a:xfrm rot="0">
            <a:off x="803205" y="5052511"/>
            <a:ext cx="12964152" cy="1187450"/>
          </a:xfrm>
          <a:prstGeom prst="rect">
            <a:avLst/>
          </a:prstGeom>
        </p:spPr>
        <p:txBody>
          <a:bodyPr anchor="t" rtlCol="false" tIns="0" lIns="0" bIns="0" rIns="0">
            <a:spAutoFit/>
          </a:bodyPr>
          <a:lstStyle/>
          <a:p>
            <a:pPr algn="ctr">
              <a:lnSpc>
                <a:spcPts val="8499"/>
              </a:lnSpc>
            </a:pPr>
            <a:r>
              <a:rPr lang="en-US" sz="9999">
                <a:solidFill>
                  <a:srgbClr val="253943"/>
                </a:solidFill>
                <a:latin typeface="TT Phobos Inline"/>
                <a:ea typeface="TT Phobos Inline"/>
                <a:cs typeface="TT Phobos Inline"/>
                <a:sym typeface="TT Phobos Inline"/>
              </a:rPr>
              <a:t>INTRODUCTIONS</a:t>
            </a:r>
          </a:p>
        </p:txBody>
      </p:sp>
      <p:sp>
        <p:nvSpPr>
          <p:cNvPr name="Freeform 3" id="3"/>
          <p:cNvSpPr/>
          <p:nvPr/>
        </p:nvSpPr>
        <p:spPr>
          <a:xfrm flipH="false" flipV="false" rot="0">
            <a:off x="10482203" y="4199537"/>
            <a:ext cx="9177388" cy="7169835"/>
          </a:xfrm>
          <a:custGeom>
            <a:avLst/>
            <a:gdLst/>
            <a:ahLst/>
            <a:cxnLst/>
            <a:rect r="r" b="b" t="t" l="l"/>
            <a:pathLst>
              <a:path h="7169835" w="9177388">
                <a:moveTo>
                  <a:pt x="0" y="0"/>
                </a:moveTo>
                <a:lnTo>
                  <a:pt x="9177388" y="0"/>
                </a:lnTo>
                <a:lnTo>
                  <a:pt x="9177388" y="7169835"/>
                </a:lnTo>
                <a:lnTo>
                  <a:pt x="0" y="7169835"/>
                </a:lnTo>
                <a:lnTo>
                  <a:pt x="0" y="0"/>
                </a:lnTo>
                <a:close/>
              </a:path>
            </a:pathLst>
          </a:custGeom>
          <a:blipFill>
            <a:blip r:embed="rId3"/>
            <a:stretch>
              <a:fillRect l="0" t="0" r="0" b="0"/>
            </a:stretch>
          </a:blipFill>
        </p:spPr>
      </p:sp>
      <p:sp>
        <p:nvSpPr>
          <p:cNvPr name="TextBox 4" id="4"/>
          <p:cNvSpPr txBox="true"/>
          <p:nvPr/>
        </p:nvSpPr>
        <p:spPr>
          <a:xfrm rot="0">
            <a:off x="2253922" y="6448788"/>
            <a:ext cx="8115300" cy="1943736"/>
          </a:xfrm>
          <a:prstGeom prst="rect">
            <a:avLst/>
          </a:prstGeom>
        </p:spPr>
        <p:txBody>
          <a:bodyPr anchor="t" rtlCol="false" tIns="0" lIns="0" bIns="0" rIns="0">
            <a:spAutoFit/>
          </a:bodyPr>
          <a:lstStyle/>
          <a:p>
            <a:pPr algn="l">
              <a:lnSpc>
                <a:spcPts val="7839"/>
              </a:lnSpc>
            </a:pPr>
            <a:r>
              <a:rPr lang="en-US" sz="5599">
                <a:solidFill>
                  <a:srgbClr val="0F232D"/>
                </a:solidFill>
                <a:latin typeface="TT Phobos"/>
                <a:ea typeface="TT Phobos"/>
                <a:cs typeface="TT Phobos"/>
                <a:sym typeface="TT Phobos"/>
              </a:rPr>
              <a:t>WHO WE ARE </a:t>
            </a:r>
          </a:p>
          <a:p>
            <a:pPr algn="l">
              <a:lnSpc>
                <a:spcPts val="7839"/>
              </a:lnSpc>
            </a:pPr>
            <a:r>
              <a:rPr lang="en-US" sz="5599">
                <a:solidFill>
                  <a:srgbClr val="0F232D"/>
                </a:solidFill>
                <a:latin typeface="TT Phobos"/>
                <a:ea typeface="TT Phobos"/>
                <a:cs typeface="TT Phobos"/>
                <a:sym typeface="TT Phobos"/>
              </a:rPr>
              <a:t>&amp; WHAT WE DO</a:t>
            </a:r>
          </a:p>
        </p:txBody>
      </p:sp>
      <p:sp>
        <p:nvSpPr>
          <p:cNvPr name="Freeform 5" id="5"/>
          <p:cNvSpPr/>
          <p:nvPr/>
        </p:nvSpPr>
        <p:spPr>
          <a:xfrm flipH="false" flipV="false" rot="0">
            <a:off x="578690" y="-228327"/>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2D7D1"/>
        </a:solidFill>
      </p:bgPr>
    </p:bg>
    <p:spTree>
      <p:nvGrpSpPr>
        <p:cNvPr id="1" name=""/>
        <p:cNvGrpSpPr/>
        <p:nvPr/>
      </p:nvGrpSpPr>
      <p:grpSpPr>
        <a:xfrm>
          <a:off x="0" y="0"/>
          <a:ext cx="0" cy="0"/>
          <a:chOff x="0" y="0"/>
          <a:chExt cx="0" cy="0"/>
        </a:xfrm>
      </p:grpSpPr>
      <p:sp>
        <p:nvSpPr>
          <p:cNvPr name="Freeform 2" id="2"/>
          <p:cNvSpPr/>
          <p:nvPr/>
        </p:nvSpPr>
        <p:spPr>
          <a:xfrm flipH="false" flipV="false" rot="0">
            <a:off x="10633671" y="-879902"/>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4487287" y="2191081"/>
            <a:ext cx="13461585" cy="1131570"/>
          </a:xfrm>
          <a:prstGeom prst="rect">
            <a:avLst/>
          </a:prstGeom>
        </p:spPr>
        <p:txBody>
          <a:bodyPr anchor="t" rtlCol="false" tIns="0" lIns="0" bIns="0" rIns="0">
            <a:spAutoFit/>
          </a:bodyPr>
          <a:lstStyle/>
          <a:p>
            <a:pPr algn="ctr">
              <a:lnSpc>
                <a:spcPts val="8159"/>
              </a:lnSpc>
            </a:pPr>
            <a:r>
              <a:rPr lang="en-US" sz="9600">
                <a:solidFill>
                  <a:srgbClr val="0F232D"/>
                </a:solidFill>
                <a:latin typeface="TT Phobos Inline"/>
                <a:ea typeface="TT Phobos Inline"/>
                <a:cs typeface="TT Phobos Inline"/>
                <a:sym typeface="TT Phobos Inline"/>
              </a:rPr>
              <a:t>ALEXIA RIGGS, ED.D</a:t>
            </a:r>
          </a:p>
        </p:txBody>
      </p:sp>
      <p:sp>
        <p:nvSpPr>
          <p:cNvPr name="Freeform 4" id="4"/>
          <p:cNvSpPr/>
          <p:nvPr/>
        </p:nvSpPr>
        <p:spPr>
          <a:xfrm flipH="false" flipV="false" rot="0">
            <a:off x="-1218711" y="415934"/>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0" y="7030953"/>
            <a:ext cx="5238292" cy="4133488"/>
          </a:xfrm>
          <a:custGeom>
            <a:avLst/>
            <a:gdLst/>
            <a:ahLst/>
            <a:cxnLst/>
            <a:rect r="r" b="b" t="t" l="l"/>
            <a:pathLst>
              <a:path h="4133488" w="5238292">
                <a:moveTo>
                  <a:pt x="0" y="0"/>
                </a:moveTo>
                <a:lnTo>
                  <a:pt x="5238292" y="0"/>
                </a:lnTo>
                <a:lnTo>
                  <a:pt x="5238292" y="4133488"/>
                </a:lnTo>
                <a:lnTo>
                  <a:pt x="0" y="41334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4291271" y="5315398"/>
            <a:ext cx="5469886" cy="3431110"/>
          </a:xfrm>
          <a:custGeom>
            <a:avLst/>
            <a:gdLst/>
            <a:ahLst/>
            <a:cxnLst/>
            <a:rect r="r" b="b" t="t" l="l"/>
            <a:pathLst>
              <a:path h="3431110" w="5469886">
                <a:moveTo>
                  <a:pt x="0" y="0"/>
                </a:moveTo>
                <a:lnTo>
                  <a:pt x="5469886" y="0"/>
                </a:lnTo>
                <a:lnTo>
                  <a:pt x="5469886" y="3431110"/>
                </a:lnTo>
                <a:lnTo>
                  <a:pt x="0" y="34311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465218" y="3475350"/>
            <a:ext cx="10731962" cy="2142990"/>
          </a:xfrm>
          <a:prstGeom prst="rect">
            <a:avLst/>
          </a:prstGeom>
        </p:spPr>
        <p:txBody>
          <a:bodyPr anchor="t" rtlCol="false" tIns="0" lIns="0" bIns="0" rIns="0">
            <a:spAutoFit/>
          </a:bodyPr>
          <a:lstStyle/>
          <a:p>
            <a:pPr algn="ctr">
              <a:lnSpc>
                <a:spcPts val="5684"/>
              </a:lnSpc>
            </a:pPr>
            <a:r>
              <a:rPr lang="en-US" sz="4060">
                <a:solidFill>
                  <a:srgbClr val="0F232D"/>
                </a:solidFill>
                <a:latin typeface="TT Phobos"/>
                <a:ea typeface="TT Phobos"/>
                <a:cs typeface="TT Phobos"/>
                <a:sym typeface="TT Phobos"/>
              </a:rPr>
              <a:t>Alex is the Senior Director, </a:t>
            </a:r>
          </a:p>
          <a:p>
            <a:pPr algn="ctr">
              <a:lnSpc>
                <a:spcPts val="5684"/>
              </a:lnSpc>
            </a:pPr>
            <a:r>
              <a:rPr lang="en-US" sz="4060">
                <a:solidFill>
                  <a:srgbClr val="0F232D"/>
                </a:solidFill>
                <a:latin typeface="TT Phobos"/>
                <a:ea typeface="TT Phobos"/>
                <a:cs typeface="TT Phobos"/>
                <a:sym typeface="TT Phobos"/>
              </a:rPr>
              <a:t>Library and Information Services, at </a:t>
            </a:r>
          </a:p>
          <a:p>
            <a:pPr algn="ctr">
              <a:lnSpc>
                <a:spcPts val="5880"/>
              </a:lnSpc>
            </a:pPr>
            <a:r>
              <a:rPr lang="en-US" sz="4200">
                <a:solidFill>
                  <a:srgbClr val="0F232D"/>
                </a:solidFill>
                <a:latin typeface="TT Phobos"/>
                <a:ea typeface="TT Phobos"/>
                <a:cs typeface="TT Phobos"/>
                <a:sym typeface="TT Phobos"/>
              </a:rPr>
              <a:t>Alice L. Walton School of Medicine</a:t>
            </a:r>
          </a:p>
        </p:txBody>
      </p:sp>
      <p:grpSp>
        <p:nvGrpSpPr>
          <p:cNvPr name="Group 8" id="8"/>
          <p:cNvGrpSpPr>
            <a:grpSpLocks noChangeAspect="true"/>
          </p:cNvGrpSpPr>
          <p:nvPr/>
        </p:nvGrpSpPr>
        <p:grpSpPr>
          <a:xfrm rot="0">
            <a:off x="1028700" y="2594941"/>
            <a:ext cx="4436518" cy="4436012"/>
            <a:chOff x="0" y="0"/>
            <a:chExt cx="6350013" cy="6349289"/>
          </a:xfrm>
        </p:grpSpPr>
        <p:sp>
          <p:nvSpPr>
            <p:cNvPr name="Freeform 9" id="9"/>
            <p:cNvSpPr/>
            <p:nvPr/>
          </p:nvSpPr>
          <p:spPr>
            <a:xfrm flipH="false" flipV="false" rot="-174000">
              <a:off x="-124262" y="-57720"/>
              <a:ext cx="6598523" cy="6531167"/>
            </a:xfrm>
            <a:custGeom>
              <a:avLst/>
              <a:gdLst/>
              <a:ahLst/>
              <a:cxnLst/>
              <a:rect r="r" b="b" t="t" l="l"/>
              <a:pathLst>
                <a:path h="6531167" w="6598523">
                  <a:moveTo>
                    <a:pt x="5820147" y="1189372"/>
                  </a:moveTo>
                  <a:cubicBezTo>
                    <a:pt x="5707004" y="968328"/>
                    <a:pt x="5488196" y="836782"/>
                    <a:pt x="5256853" y="824898"/>
                  </a:cubicBezTo>
                  <a:lnTo>
                    <a:pt x="5256893" y="824862"/>
                  </a:lnTo>
                  <a:cubicBezTo>
                    <a:pt x="5025552" y="812939"/>
                    <a:pt x="4806704" y="681404"/>
                    <a:pt x="4693599" y="460387"/>
                  </a:cubicBezTo>
                  <a:cubicBezTo>
                    <a:pt x="4524829" y="130536"/>
                    <a:pt x="4120629" y="0"/>
                    <a:pt x="3790775" y="168808"/>
                  </a:cubicBezTo>
                  <a:lnTo>
                    <a:pt x="3790723" y="168844"/>
                  </a:lnTo>
                  <a:lnTo>
                    <a:pt x="3790733" y="168641"/>
                  </a:lnTo>
                  <a:cubicBezTo>
                    <a:pt x="3585878" y="273231"/>
                    <a:pt x="3332809" y="269516"/>
                    <a:pt x="3125141" y="137441"/>
                  </a:cubicBezTo>
                  <a:cubicBezTo>
                    <a:pt x="3025318" y="71578"/>
                    <a:pt x="2909637" y="33733"/>
                    <a:pt x="2790188" y="27861"/>
                  </a:cubicBezTo>
                  <a:cubicBezTo>
                    <a:pt x="2542208" y="15299"/>
                    <a:pt x="2318897" y="139071"/>
                    <a:pt x="2192873" y="333465"/>
                  </a:cubicBezTo>
                  <a:lnTo>
                    <a:pt x="2192875" y="333427"/>
                  </a:lnTo>
                  <a:cubicBezTo>
                    <a:pt x="2066892" y="527784"/>
                    <a:pt x="1843529" y="651554"/>
                    <a:pt x="1595588" y="638994"/>
                  </a:cubicBezTo>
                  <a:cubicBezTo>
                    <a:pt x="1225540" y="620248"/>
                    <a:pt x="910387" y="905010"/>
                    <a:pt x="891641" y="1275058"/>
                  </a:cubicBezTo>
                  <a:lnTo>
                    <a:pt x="891637" y="1275134"/>
                  </a:lnTo>
                  <a:lnTo>
                    <a:pt x="891438" y="1275048"/>
                  </a:lnTo>
                  <a:cubicBezTo>
                    <a:pt x="879605" y="1504626"/>
                    <a:pt x="749971" y="1721827"/>
                    <a:pt x="532032" y="1835699"/>
                  </a:cubicBezTo>
                  <a:cubicBezTo>
                    <a:pt x="424932" y="1889187"/>
                    <a:pt x="334190" y="1970497"/>
                    <a:pt x="269316" y="2071108"/>
                  </a:cubicBezTo>
                  <a:cubicBezTo>
                    <a:pt x="134439" y="2279614"/>
                    <a:pt x="129965" y="2534870"/>
                    <a:pt x="235333" y="2741188"/>
                  </a:cubicBezTo>
                  <a:lnTo>
                    <a:pt x="235295" y="2741186"/>
                  </a:lnTo>
                  <a:cubicBezTo>
                    <a:pt x="340576" y="2947462"/>
                    <a:pt x="336101" y="3202744"/>
                    <a:pt x="201225" y="3411224"/>
                  </a:cubicBezTo>
                  <a:cubicBezTo>
                    <a:pt x="0" y="3722294"/>
                    <a:pt x="89007" y="4137616"/>
                    <a:pt x="400113" y="4338893"/>
                  </a:cubicBezTo>
                  <a:lnTo>
                    <a:pt x="400150" y="4338933"/>
                  </a:lnTo>
                  <a:lnTo>
                    <a:pt x="400018" y="4339015"/>
                  </a:lnTo>
                  <a:cubicBezTo>
                    <a:pt x="594416" y="4464950"/>
                    <a:pt x="718123" y="4688309"/>
                    <a:pt x="705561" y="4936289"/>
                  </a:cubicBezTo>
                  <a:cubicBezTo>
                    <a:pt x="686815" y="5306337"/>
                    <a:pt x="971577" y="5621490"/>
                    <a:pt x="1341612" y="5640235"/>
                  </a:cubicBezTo>
                  <a:cubicBezTo>
                    <a:pt x="1589605" y="5652798"/>
                    <a:pt x="1799229" y="5798477"/>
                    <a:pt x="1905000" y="6004612"/>
                  </a:cubicBezTo>
                  <a:cubicBezTo>
                    <a:pt x="2010700" y="6210655"/>
                    <a:pt x="2220396" y="6356427"/>
                    <a:pt x="2468350" y="6368987"/>
                  </a:cubicBezTo>
                  <a:cubicBezTo>
                    <a:pt x="2587781" y="6375192"/>
                    <a:pt x="2706689" y="6349228"/>
                    <a:pt x="2812663" y="6293804"/>
                  </a:cubicBezTo>
                  <a:cubicBezTo>
                    <a:pt x="3032562" y="6183414"/>
                    <a:pt x="3284775" y="6205296"/>
                    <a:pt x="3477997" y="6330090"/>
                  </a:cubicBezTo>
                  <a:lnTo>
                    <a:pt x="3478009" y="6329849"/>
                  </a:lnTo>
                  <a:lnTo>
                    <a:pt x="3478043" y="6329927"/>
                  </a:lnTo>
                  <a:cubicBezTo>
                    <a:pt x="3789151" y="6531167"/>
                    <a:pt x="4204475" y="6442109"/>
                    <a:pt x="4405764" y="6131041"/>
                  </a:cubicBezTo>
                  <a:cubicBezTo>
                    <a:pt x="4540624" y="5922599"/>
                    <a:pt x="4771607" y="5813826"/>
                    <a:pt x="5002967" y="5825381"/>
                  </a:cubicBezTo>
                  <a:lnTo>
                    <a:pt x="5002921" y="5825290"/>
                  </a:lnTo>
                  <a:cubicBezTo>
                    <a:pt x="5234280" y="5836845"/>
                    <a:pt x="5465301" y="5728074"/>
                    <a:pt x="5600124" y="5519630"/>
                  </a:cubicBezTo>
                  <a:cubicBezTo>
                    <a:pt x="5666526" y="5417003"/>
                    <a:pt x="5701345" y="5302998"/>
                    <a:pt x="5706987" y="5189117"/>
                  </a:cubicBezTo>
                  <a:lnTo>
                    <a:pt x="5707072" y="5189198"/>
                  </a:lnTo>
                  <a:cubicBezTo>
                    <a:pt x="5718580" y="4966051"/>
                    <a:pt x="5841403" y="4754506"/>
                    <a:pt x="6048461" y="4638303"/>
                  </a:cubicBezTo>
                  <a:cubicBezTo>
                    <a:pt x="6159509" y="4586908"/>
                    <a:pt x="6257796" y="4504514"/>
                    <a:pt x="6329139" y="4394228"/>
                  </a:cubicBezTo>
                  <a:cubicBezTo>
                    <a:pt x="6464057" y="4185674"/>
                    <a:pt x="6468533" y="3930393"/>
                    <a:pt x="6363175" y="3724113"/>
                  </a:cubicBezTo>
                  <a:lnTo>
                    <a:pt x="6363213" y="3724115"/>
                  </a:lnTo>
                  <a:cubicBezTo>
                    <a:pt x="6257893" y="3517837"/>
                    <a:pt x="6262356" y="3262554"/>
                    <a:pt x="6397245" y="3054063"/>
                  </a:cubicBezTo>
                  <a:cubicBezTo>
                    <a:pt x="6598523" y="2742957"/>
                    <a:pt x="6509463" y="2327671"/>
                    <a:pt x="6198357" y="2126393"/>
                  </a:cubicBezTo>
                  <a:lnTo>
                    <a:pt x="6198308" y="2126340"/>
                  </a:lnTo>
                  <a:lnTo>
                    <a:pt x="6198437" y="2126308"/>
                  </a:lnTo>
                  <a:cubicBezTo>
                    <a:pt x="6005607" y="2001305"/>
                    <a:pt x="5882331" y="1780498"/>
                    <a:pt x="5892650" y="1534884"/>
                  </a:cubicBezTo>
                  <a:cubicBezTo>
                    <a:pt x="5899686" y="1419090"/>
                    <a:pt x="5876761" y="1300049"/>
                    <a:pt x="5820147" y="1189372"/>
                  </a:cubicBezTo>
                </a:path>
              </a:pathLst>
            </a:custGeom>
            <a:blipFill>
              <a:blip r:embed="rId11"/>
              <a:stretch>
                <a:fillRect l="-11386" t="-18" r="-14773" b="-26156"/>
              </a:stretch>
            </a:blipFill>
          </p:spPr>
        </p:sp>
      </p:grpSp>
      <p:sp>
        <p:nvSpPr>
          <p:cNvPr name="TextBox 10" id="10"/>
          <p:cNvSpPr txBox="true"/>
          <p:nvPr/>
        </p:nvSpPr>
        <p:spPr>
          <a:xfrm rot="0">
            <a:off x="5730045" y="6156389"/>
            <a:ext cx="8296399" cy="2941308"/>
          </a:xfrm>
          <a:prstGeom prst="rect">
            <a:avLst/>
          </a:prstGeom>
        </p:spPr>
        <p:txBody>
          <a:bodyPr anchor="t" rtlCol="false" tIns="0" lIns="0" bIns="0" rIns="0">
            <a:spAutoFit/>
          </a:bodyPr>
          <a:lstStyle/>
          <a:p>
            <a:pPr algn="ctr">
              <a:lnSpc>
                <a:spcPts val="5880"/>
              </a:lnSpc>
            </a:pPr>
            <a:r>
              <a:rPr lang="en-US" sz="4200">
                <a:solidFill>
                  <a:srgbClr val="0F232D"/>
                </a:solidFill>
                <a:latin typeface="TT Phobos"/>
                <a:ea typeface="TT Phobos"/>
                <a:cs typeface="TT Phobos"/>
                <a:sym typeface="TT Phobos"/>
              </a:rPr>
              <a:t>She</a:t>
            </a:r>
            <a:r>
              <a:rPr lang="en-US" sz="4200">
                <a:solidFill>
                  <a:srgbClr val="0F232D"/>
                </a:solidFill>
                <a:latin typeface="TT Phobos"/>
                <a:ea typeface="TT Phobos"/>
                <a:cs typeface="TT Phobos"/>
                <a:sym typeface="TT Phobos"/>
              </a:rPr>
              <a:t> is currently building a </a:t>
            </a:r>
          </a:p>
          <a:p>
            <a:pPr algn="ctr">
              <a:lnSpc>
                <a:spcPts val="5880"/>
              </a:lnSpc>
            </a:pPr>
            <a:r>
              <a:rPr lang="en-US" sz="4200">
                <a:solidFill>
                  <a:srgbClr val="0F232D"/>
                </a:solidFill>
                <a:latin typeface="TT Phobos"/>
                <a:ea typeface="TT Phobos"/>
                <a:cs typeface="TT Phobos"/>
                <a:sym typeface="TT Phobos"/>
              </a:rPr>
              <a:t>new medical library. Her focus </a:t>
            </a:r>
          </a:p>
          <a:p>
            <a:pPr algn="ctr">
              <a:lnSpc>
                <a:spcPts val="5880"/>
              </a:lnSpc>
            </a:pPr>
            <a:r>
              <a:rPr lang="en-US" sz="4200">
                <a:solidFill>
                  <a:srgbClr val="0F232D"/>
                </a:solidFill>
                <a:latin typeface="TT Phobos"/>
                <a:ea typeface="TT Phobos"/>
                <a:cs typeface="TT Phobos"/>
                <a:sym typeface="TT Phobos"/>
              </a:rPr>
              <a:t>is community health </a:t>
            </a:r>
          </a:p>
          <a:p>
            <a:pPr algn="ctr">
              <a:lnSpc>
                <a:spcPts val="5880"/>
              </a:lnSpc>
            </a:pPr>
            <a:r>
              <a:rPr lang="en-US" sz="4200">
                <a:solidFill>
                  <a:srgbClr val="0F232D"/>
                </a:solidFill>
                <a:latin typeface="TT Phobos"/>
                <a:ea typeface="TT Phobos"/>
                <a:cs typeface="TT Phobos"/>
                <a:sym typeface="TT Phobos"/>
              </a:rPr>
              <a:t>literacy engagement.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ACBCA"/>
        </a:solidFill>
      </p:bgPr>
    </p:bg>
    <p:spTree>
      <p:nvGrpSpPr>
        <p:cNvPr id="1" name=""/>
        <p:cNvGrpSpPr/>
        <p:nvPr/>
      </p:nvGrpSpPr>
      <p:grpSpPr>
        <a:xfrm>
          <a:off x="0" y="0"/>
          <a:ext cx="0" cy="0"/>
          <a:chOff x="0" y="0"/>
          <a:chExt cx="0" cy="0"/>
        </a:xfrm>
      </p:grpSpPr>
      <p:sp>
        <p:nvSpPr>
          <p:cNvPr name="Freeform 2" id="2"/>
          <p:cNvSpPr/>
          <p:nvPr/>
        </p:nvSpPr>
        <p:spPr>
          <a:xfrm flipH="false" flipV="false" rot="0">
            <a:off x="11533096" y="8164801"/>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3">
              <a:alphaModFix amt="63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588975" y="-2359766"/>
            <a:ext cx="6234682" cy="3944853"/>
          </a:xfrm>
          <a:custGeom>
            <a:avLst/>
            <a:gdLst/>
            <a:ahLst/>
            <a:cxnLst/>
            <a:rect r="r" b="b" t="t" l="l"/>
            <a:pathLst>
              <a:path h="3944853" w="6234682">
                <a:moveTo>
                  <a:pt x="0" y="0"/>
                </a:moveTo>
                <a:lnTo>
                  <a:pt x="6234681" y="0"/>
                </a:lnTo>
                <a:lnTo>
                  <a:pt x="6234681" y="3944853"/>
                </a:lnTo>
                <a:lnTo>
                  <a:pt x="0" y="3944853"/>
                </a:lnTo>
                <a:lnTo>
                  <a:pt x="0" y="0"/>
                </a:lnTo>
                <a:close/>
              </a:path>
            </a:pathLst>
          </a:custGeom>
          <a:blipFill>
            <a:blip r:embed="rId5">
              <a:alphaModFix amt="63000"/>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4319378" y="1016784"/>
            <a:ext cx="5469886" cy="3431110"/>
          </a:xfrm>
          <a:custGeom>
            <a:avLst/>
            <a:gdLst/>
            <a:ahLst/>
            <a:cxnLst/>
            <a:rect r="r" b="b" t="t" l="l"/>
            <a:pathLst>
              <a:path h="3431110" w="5469886">
                <a:moveTo>
                  <a:pt x="0" y="0"/>
                </a:moveTo>
                <a:lnTo>
                  <a:pt x="5469886" y="0"/>
                </a:lnTo>
                <a:lnTo>
                  <a:pt x="5469886" y="3431110"/>
                </a:lnTo>
                <a:lnTo>
                  <a:pt x="0" y="3431110"/>
                </a:lnTo>
                <a:lnTo>
                  <a:pt x="0" y="0"/>
                </a:lnTo>
                <a:close/>
              </a:path>
            </a:pathLst>
          </a:custGeom>
          <a:blipFill>
            <a:blip r:embed="rId7">
              <a:alphaModFix amt="63000"/>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3117341" y="7169567"/>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5">
              <a:alphaModFix amt="63000"/>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12821567" y="2732339"/>
            <a:ext cx="4437733" cy="4437228"/>
            <a:chOff x="0" y="0"/>
            <a:chExt cx="6350013" cy="6349289"/>
          </a:xfrm>
        </p:grpSpPr>
        <p:sp>
          <p:nvSpPr>
            <p:cNvPr name="Freeform 7" id="7"/>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9"/>
              <a:stretch>
                <a:fillRect l="0" t="-5" r="0" b="-5"/>
              </a:stretch>
            </a:blipFill>
          </p:spPr>
        </p:sp>
      </p:grpSp>
      <p:sp>
        <p:nvSpPr>
          <p:cNvPr name="TextBox 8" id="8"/>
          <p:cNvSpPr txBox="true"/>
          <p:nvPr/>
        </p:nvSpPr>
        <p:spPr>
          <a:xfrm rot="0">
            <a:off x="201097" y="2181986"/>
            <a:ext cx="13461585" cy="1131570"/>
          </a:xfrm>
          <a:prstGeom prst="rect">
            <a:avLst/>
          </a:prstGeom>
        </p:spPr>
        <p:txBody>
          <a:bodyPr anchor="t" rtlCol="false" tIns="0" lIns="0" bIns="0" rIns="0">
            <a:spAutoFit/>
          </a:bodyPr>
          <a:lstStyle/>
          <a:p>
            <a:pPr algn="ctr">
              <a:lnSpc>
                <a:spcPts val="8159"/>
              </a:lnSpc>
            </a:pPr>
            <a:r>
              <a:rPr lang="en-US" sz="9600">
                <a:solidFill>
                  <a:srgbClr val="000000"/>
                </a:solidFill>
                <a:latin typeface="TT Phobos Inline"/>
                <a:ea typeface="TT Phobos Inline"/>
                <a:cs typeface="TT Phobos Inline"/>
                <a:sym typeface="TT Phobos Inline"/>
              </a:rPr>
              <a:t>ESTHER GARCIA</a:t>
            </a:r>
          </a:p>
        </p:txBody>
      </p:sp>
      <p:sp>
        <p:nvSpPr>
          <p:cNvPr name="TextBox 9" id="9"/>
          <p:cNvSpPr txBox="true"/>
          <p:nvPr/>
        </p:nvSpPr>
        <p:spPr>
          <a:xfrm rot="0">
            <a:off x="1282794" y="3733228"/>
            <a:ext cx="10609413" cy="2198317"/>
          </a:xfrm>
          <a:prstGeom prst="rect">
            <a:avLst/>
          </a:prstGeom>
        </p:spPr>
        <p:txBody>
          <a:bodyPr anchor="t" rtlCol="false" tIns="0" lIns="0" bIns="0" rIns="0">
            <a:spAutoFit/>
          </a:bodyPr>
          <a:lstStyle/>
          <a:p>
            <a:pPr algn="l">
              <a:lnSpc>
                <a:spcPts val="5882"/>
              </a:lnSpc>
            </a:pPr>
            <a:r>
              <a:rPr lang="en-US" sz="4202">
                <a:solidFill>
                  <a:srgbClr val="000000"/>
                </a:solidFill>
                <a:latin typeface="TT Phobos"/>
                <a:ea typeface="TT Phobos"/>
                <a:cs typeface="TT Phobos"/>
                <a:sym typeface="TT Phobos"/>
              </a:rPr>
              <a:t>Esther is a health science librarian at Texas Woman’s University. </a:t>
            </a:r>
          </a:p>
          <a:p>
            <a:pPr algn="l">
              <a:lnSpc>
                <a:spcPts val="5882"/>
              </a:lnSpc>
            </a:pPr>
          </a:p>
        </p:txBody>
      </p:sp>
      <p:sp>
        <p:nvSpPr>
          <p:cNvPr name="TextBox 10" id="10"/>
          <p:cNvSpPr txBox="true"/>
          <p:nvPr/>
        </p:nvSpPr>
        <p:spPr>
          <a:xfrm rot="0">
            <a:off x="1273269" y="5582285"/>
            <a:ext cx="10609413" cy="1455367"/>
          </a:xfrm>
          <a:prstGeom prst="rect">
            <a:avLst/>
          </a:prstGeom>
        </p:spPr>
        <p:txBody>
          <a:bodyPr anchor="t" rtlCol="false" tIns="0" lIns="0" bIns="0" rIns="0">
            <a:spAutoFit/>
          </a:bodyPr>
          <a:lstStyle/>
          <a:p>
            <a:pPr algn="l">
              <a:lnSpc>
                <a:spcPts val="5882"/>
              </a:lnSpc>
            </a:pPr>
            <a:r>
              <a:rPr lang="en-US" sz="4202">
                <a:solidFill>
                  <a:srgbClr val="000000"/>
                </a:solidFill>
                <a:latin typeface="TT Phobos"/>
                <a:ea typeface="TT Phobos"/>
                <a:cs typeface="TT Phobos"/>
                <a:sym typeface="TT Phobos"/>
              </a:rPr>
              <a:t>Her research interests are in bibliotherapy and health promotion.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8A28A"/>
        </a:solidFill>
      </p:bgPr>
    </p:bg>
    <p:spTree>
      <p:nvGrpSpPr>
        <p:cNvPr id="1" name=""/>
        <p:cNvGrpSpPr/>
        <p:nvPr/>
      </p:nvGrpSpPr>
      <p:grpSpPr>
        <a:xfrm>
          <a:off x="0" y="0"/>
          <a:ext cx="0" cy="0"/>
          <a:chOff x="0" y="0"/>
          <a:chExt cx="0" cy="0"/>
        </a:xfrm>
      </p:grpSpPr>
      <p:sp>
        <p:nvSpPr>
          <p:cNvPr name="Freeform 2" id="2"/>
          <p:cNvSpPr/>
          <p:nvPr/>
        </p:nvSpPr>
        <p:spPr>
          <a:xfrm flipH="false" flipV="false" rot="891886">
            <a:off x="2503788" y="8275990"/>
            <a:ext cx="7315200" cy="3817204"/>
          </a:xfrm>
          <a:custGeom>
            <a:avLst/>
            <a:gdLst/>
            <a:ahLst/>
            <a:cxnLst/>
            <a:rect r="r" b="b" t="t" l="l"/>
            <a:pathLst>
              <a:path h="3817204" w="7315200">
                <a:moveTo>
                  <a:pt x="0" y="0"/>
                </a:moveTo>
                <a:lnTo>
                  <a:pt x="7315200" y="0"/>
                </a:lnTo>
                <a:lnTo>
                  <a:pt x="7315200" y="3817205"/>
                </a:lnTo>
                <a:lnTo>
                  <a:pt x="0" y="38172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516652" y="-1753507"/>
            <a:ext cx="6234682" cy="3944853"/>
          </a:xfrm>
          <a:custGeom>
            <a:avLst/>
            <a:gdLst/>
            <a:ahLst/>
            <a:cxnLst/>
            <a:rect r="r" b="b" t="t" l="l"/>
            <a:pathLst>
              <a:path h="3944853" w="6234682">
                <a:moveTo>
                  <a:pt x="0" y="0"/>
                </a:moveTo>
                <a:lnTo>
                  <a:pt x="6234682" y="0"/>
                </a:lnTo>
                <a:lnTo>
                  <a:pt x="6234682" y="3944853"/>
                </a:lnTo>
                <a:lnTo>
                  <a:pt x="0" y="39448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a:grpSpLocks noChangeAspect="true"/>
          </p:cNvGrpSpPr>
          <p:nvPr/>
        </p:nvGrpSpPr>
        <p:grpSpPr>
          <a:xfrm rot="0">
            <a:off x="1028700" y="3234898"/>
            <a:ext cx="4437733" cy="4437228"/>
            <a:chOff x="0" y="0"/>
            <a:chExt cx="6350013" cy="6349289"/>
          </a:xfrm>
        </p:grpSpPr>
        <p:sp>
          <p:nvSpPr>
            <p:cNvPr name="Freeform 5" id="5"/>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7"/>
              <a:stretch>
                <a:fillRect l="0" t="-125" r="0" b="-125"/>
              </a:stretch>
            </a:blipFill>
          </p:spPr>
        </p:sp>
      </p:grpSp>
      <p:sp>
        <p:nvSpPr>
          <p:cNvPr name="TextBox 6" id="6"/>
          <p:cNvSpPr txBox="true"/>
          <p:nvPr/>
        </p:nvSpPr>
        <p:spPr>
          <a:xfrm rot="0">
            <a:off x="1820703" y="1787486"/>
            <a:ext cx="15656796" cy="1131570"/>
          </a:xfrm>
          <a:prstGeom prst="rect">
            <a:avLst/>
          </a:prstGeom>
        </p:spPr>
        <p:txBody>
          <a:bodyPr anchor="t" rtlCol="false" tIns="0" lIns="0" bIns="0" rIns="0">
            <a:spAutoFit/>
          </a:bodyPr>
          <a:lstStyle/>
          <a:p>
            <a:pPr algn="ctr">
              <a:lnSpc>
                <a:spcPts val="8159"/>
              </a:lnSpc>
            </a:pPr>
            <a:r>
              <a:rPr lang="en-US" sz="9600">
                <a:solidFill>
                  <a:srgbClr val="0F232D"/>
                </a:solidFill>
                <a:latin typeface="TT Phobos Inline"/>
                <a:ea typeface="TT Phobos Inline"/>
                <a:cs typeface="TT Phobos Inline"/>
                <a:sym typeface="TT Phobos Inline"/>
              </a:rPr>
              <a:t>JOANNA RUSSELL BLISS</a:t>
            </a:r>
          </a:p>
        </p:txBody>
      </p:sp>
      <p:sp>
        <p:nvSpPr>
          <p:cNvPr name="Freeform 7" id="7"/>
          <p:cNvSpPr/>
          <p:nvPr/>
        </p:nvSpPr>
        <p:spPr>
          <a:xfrm flipH="false" flipV="false" rot="0">
            <a:off x="14064876" y="6469796"/>
            <a:ext cx="7315200" cy="3817204"/>
          </a:xfrm>
          <a:custGeom>
            <a:avLst/>
            <a:gdLst/>
            <a:ahLst/>
            <a:cxnLst/>
            <a:rect r="r" b="b" t="t" l="l"/>
            <a:pathLst>
              <a:path h="3817204" w="7315200">
                <a:moveTo>
                  <a:pt x="0" y="0"/>
                </a:moveTo>
                <a:lnTo>
                  <a:pt x="7315200" y="0"/>
                </a:lnTo>
                <a:lnTo>
                  <a:pt x="7315200" y="3817204"/>
                </a:lnTo>
                <a:lnTo>
                  <a:pt x="0" y="38172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5718030" y="3492475"/>
            <a:ext cx="11541270" cy="2198370"/>
          </a:xfrm>
          <a:prstGeom prst="rect">
            <a:avLst/>
          </a:prstGeom>
        </p:spPr>
        <p:txBody>
          <a:bodyPr anchor="t" rtlCol="false" tIns="0" lIns="0" bIns="0" rIns="0">
            <a:spAutoFit/>
          </a:bodyPr>
          <a:lstStyle/>
          <a:p>
            <a:pPr algn="ctr">
              <a:lnSpc>
                <a:spcPts val="5880"/>
              </a:lnSpc>
            </a:pPr>
            <a:r>
              <a:rPr lang="en-US" sz="4200">
                <a:solidFill>
                  <a:srgbClr val="0F232D"/>
                </a:solidFill>
                <a:latin typeface="TT Phobos"/>
                <a:ea typeface="TT Phobos"/>
                <a:cs typeface="TT Phobos"/>
                <a:sym typeface="TT Phobos"/>
              </a:rPr>
              <a:t>Joanna is a health sciences librarian and the Manager of the Dallas Campus Library for Texas Woman’s University in Dallas, Texas. </a:t>
            </a:r>
          </a:p>
        </p:txBody>
      </p:sp>
      <p:sp>
        <p:nvSpPr>
          <p:cNvPr name="TextBox 9" id="9"/>
          <p:cNvSpPr txBox="true"/>
          <p:nvPr/>
        </p:nvSpPr>
        <p:spPr>
          <a:xfrm rot="0">
            <a:off x="5589842" y="6264263"/>
            <a:ext cx="8827549" cy="2198370"/>
          </a:xfrm>
          <a:prstGeom prst="rect">
            <a:avLst/>
          </a:prstGeom>
        </p:spPr>
        <p:txBody>
          <a:bodyPr anchor="t" rtlCol="false" tIns="0" lIns="0" bIns="0" rIns="0">
            <a:spAutoFit/>
          </a:bodyPr>
          <a:lstStyle/>
          <a:p>
            <a:pPr algn="ctr">
              <a:lnSpc>
                <a:spcPts val="5879"/>
              </a:lnSpc>
            </a:pPr>
            <a:r>
              <a:rPr lang="en-US" sz="4199">
                <a:solidFill>
                  <a:srgbClr val="0F232D"/>
                </a:solidFill>
                <a:latin typeface="TT Phobos"/>
                <a:ea typeface="TT Phobos"/>
                <a:cs typeface="TT Phobos"/>
                <a:sym typeface="TT Phobos"/>
              </a:rPr>
              <a:t>Current project: Building a lending library with the Mike A. Myers Stroke Center at TWU Dallas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11695838" y="6362816"/>
            <a:ext cx="18968198" cy="8725371"/>
          </a:xfrm>
          <a:custGeom>
            <a:avLst/>
            <a:gdLst/>
            <a:ahLst/>
            <a:cxnLst/>
            <a:rect r="r" b="b" t="t" l="l"/>
            <a:pathLst>
              <a:path h="8725371" w="18968198">
                <a:moveTo>
                  <a:pt x="0" y="0"/>
                </a:moveTo>
                <a:lnTo>
                  <a:pt x="18968198" y="0"/>
                </a:lnTo>
                <a:lnTo>
                  <a:pt x="18968198" y="8725371"/>
                </a:lnTo>
                <a:lnTo>
                  <a:pt x="0" y="8725371"/>
                </a:lnTo>
                <a:lnTo>
                  <a:pt x="0" y="0"/>
                </a:lnTo>
                <a:close/>
              </a:path>
            </a:pathLst>
          </a:custGeom>
          <a:blipFill>
            <a:blip r:embed="rId3"/>
            <a:stretch>
              <a:fillRect l="0" t="0" r="0" b="0"/>
            </a:stretch>
          </a:blipFill>
        </p:spPr>
      </p:sp>
      <p:sp>
        <p:nvSpPr>
          <p:cNvPr name="Freeform 3" id="3"/>
          <p:cNvSpPr/>
          <p:nvPr/>
        </p:nvSpPr>
        <p:spPr>
          <a:xfrm flipH="false" flipV="false" rot="0">
            <a:off x="1105730" y="4800945"/>
            <a:ext cx="2322927" cy="3123741"/>
          </a:xfrm>
          <a:custGeom>
            <a:avLst/>
            <a:gdLst/>
            <a:ahLst/>
            <a:cxnLst/>
            <a:rect r="r" b="b" t="t" l="l"/>
            <a:pathLst>
              <a:path h="3123741" w="2322927">
                <a:moveTo>
                  <a:pt x="0" y="0"/>
                </a:moveTo>
                <a:lnTo>
                  <a:pt x="2322927" y="0"/>
                </a:lnTo>
                <a:lnTo>
                  <a:pt x="2322927" y="3123741"/>
                </a:lnTo>
                <a:lnTo>
                  <a:pt x="0" y="31237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0" y="4800945"/>
            <a:ext cx="8762237" cy="8998446"/>
          </a:xfrm>
          <a:custGeom>
            <a:avLst/>
            <a:gdLst/>
            <a:ahLst/>
            <a:cxnLst/>
            <a:rect r="r" b="b" t="t" l="l"/>
            <a:pathLst>
              <a:path h="8998446" w="8762237">
                <a:moveTo>
                  <a:pt x="0" y="0"/>
                </a:moveTo>
                <a:lnTo>
                  <a:pt x="8762237" y="0"/>
                </a:lnTo>
                <a:lnTo>
                  <a:pt x="8762237" y="8998446"/>
                </a:lnTo>
                <a:lnTo>
                  <a:pt x="0" y="8998446"/>
                </a:lnTo>
                <a:lnTo>
                  <a:pt x="0" y="0"/>
                </a:lnTo>
                <a:close/>
              </a:path>
            </a:pathLst>
          </a:custGeom>
          <a:blipFill>
            <a:blip r:embed="rId6"/>
            <a:stretch>
              <a:fillRect l="0" t="0" r="0" b="0"/>
            </a:stretch>
          </a:blipFill>
        </p:spPr>
      </p:sp>
      <p:sp>
        <p:nvSpPr>
          <p:cNvPr name="TextBox 5" id="5"/>
          <p:cNvSpPr txBox="true"/>
          <p:nvPr/>
        </p:nvSpPr>
        <p:spPr>
          <a:xfrm rot="0">
            <a:off x="4157067" y="1967440"/>
            <a:ext cx="13749170" cy="2963104"/>
          </a:xfrm>
          <a:prstGeom prst="rect">
            <a:avLst/>
          </a:prstGeom>
        </p:spPr>
        <p:txBody>
          <a:bodyPr anchor="t" rtlCol="false" tIns="0" lIns="0" bIns="0" rIns="0">
            <a:spAutoFit/>
          </a:bodyPr>
          <a:lstStyle/>
          <a:p>
            <a:pPr algn="ctr">
              <a:lnSpc>
                <a:spcPts val="11126"/>
              </a:lnSpc>
            </a:pPr>
            <a:r>
              <a:rPr lang="en-US" sz="13090">
                <a:solidFill>
                  <a:srgbClr val="FFF5D6"/>
                </a:solidFill>
                <a:latin typeface="TT Phobos Inline"/>
                <a:ea typeface="TT Phobos Inline"/>
                <a:cs typeface="TT Phobos Inline"/>
                <a:sym typeface="TT Phobos Inline"/>
              </a:rPr>
              <a:t>LITERATURE ROUND-UP</a:t>
            </a:r>
          </a:p>
        </p:txBody>
      </p:sp>
      <p:sp>
        <p:nvSpPr>
          <p:cNvPr name="Freeform 6" id="6"/>
          <p:cNvSpPr/>
          <p:nvPr/>
        </p:nvSpPr>
        <p:spPr>
          <a:xfrm flipH="false" flipV="false" rot="0">
            <a:off x="2812403" y="4800945"/>
            <a:ext cx="2322927" cy="3123741"/>
          </a:xfrm>
          <a:custGeom>
            <a:avLst/>
            <a:gdLst/>
            <a:ahLst/>
            <a:cxnLst/>
            <a:rect r="r" b="b" t="t" l="l"/>
            <a:pathLst>
              <a:path h="3123741" w="2322927">
                <a:moveTo>
                  <a:pt x="0" y="0"/>
                </a:moveTo>
                <a:lnTo>
                  <a:pt x="2322927" y="0"/>
                </a:lnTo>
                <a:lnTo>
                  <a:pt x="2322927" y="3123741"/>
                </a:lnTo>
                <a:lnTo>
                  <a:pt x="0" y="31237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53943"/>
        </a:solidFill>
      </p:bgPr>
    </p:bg>
    <p:spTree>
      <p:nvGrpSpPr>
        <p:cNvPr id="1" name=""/>
        <p:cNvGrpSpPr/>
        <p:nvPr/>
      </p:nvGrpSpPr>
      <p:grpSpPr>
        <a:xfrm>
          <a:off x="0" y="0"/>
          <a:ext cx="0" cy="0"/>
          <a:chOff x="0" y="0"/>
          <a:chExt cx="0" cy="0"/>
        </a:xfrm>
      </p:grpSpPr>
      <p:sp>
        <p:nvSpPr>
          <p:cNvPr name="Freeform 2" id="2"/>
          <p:cNvSpPr/>
          <p:nvPr/>
        </p:nvSpPr>
        <p:spPr>
          <a:xfrm flipH="false" flipV="false" rot="0">
            <a:off x="9811325" y="-812075"/>
            <a:ext cx="6570435" cy="3428572"/>
          </a:xfrm>
          <a:custGeom>
            <a:avLst/>
            <a:gdLst/>
            <a:ahLst/>
            <a:cxnLst/>
            <a:rect r="r" b="b" t="t" l="l"/>
            <a:pathLst>
              <a:path h="3428572" w="6570435">
                <a:moveTo>
                  <a:pt x="0" y="0"/>
                </a:moveTo>
                <a:lnTo>
                  <a:pt x="6570435" y="0"/>
                </a:lnTo>
                <a:lnTo>
                  <a:pt x="6570435" y="3428572"/>
                </a:lnTo>
                <a:lnTo>
                  <a:pt x="0" y="34285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771262" y="1028700"/>
            <a:ext cx="5599925" cy="3543225"/>
          </a:xfrm>
          <a:custGeom>
            <a:avLst/>
            <a:gdLst/>
            <a:ahLst/>
            <a:cxnLst/>
            <a:rect r="r" b="b" t="t" l="l"/>
            <a:pathLst>
              <a:path h="3543225" w="5599925">
                <a:moveTo>
                  <a:pt x="0" y="0"/>
                </a:moveTo>
                <a:lnTo>
                  <a:pt x="5599924" y="0"/>
                </a:lnTo>
                <a:lnTo>
                  <a:pt x="5599924" y="3543225"/>
                </a:lnTo>
                <a:lnTo>
                  <a:pt x="0" y="35432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85768" y="7645784"/>
            <a:ext cx="4704978" cy="3712655"/>
          </a:xfrm>
          <a:custGeom>
            <a:avLst/>
            <a:gdLst/>
            <a:ahLst/>
            <a:cxnLst/>
            <a:rect r="r" b="b" t="t" l="l"/>
            <a:pathLst>
              <a:path h="3712655" w="4704978">
                <a:moveTo>
                  <a:pt x="0" y="0"/>
                </a:moveTo>
                <a:lnTo>
                  <a:pt x="4704978" y="0"/>
                </a:lnTo>
                <a:lnTo>
                  <a:pt x="4704978" y="3712655"/>
                </a:lnTo>
                <a:lnTo>
                  <a:pt x="0" y="37126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14340035" y="5141803"/>
            <a:ext cx="4912993" cy="3081787"/>
          </a:xfrm>
          <a:custGeom>
            <a:avLst/>
            <a:gdLst/>
            <a:ahLst/>
            <a:cxnLst/>
            <a:rect r="r" b="b" t="t" l="l"/>
            <a:pathLst>
              <a:path h="3081787" w="4912993">
                <a:moveTo>
                  <a:pt x="0" y="0"/>
                </a:moveTo>
                <a:lnTo>
                  <a:pt x="4912993" y="0"/>
                </a:lnTo>
                <a:lnTo>
                  <a:pt x="4912993" y="3081787"/>
                </a:lnTo>
                <a:lnTo>
                  <a:pt x="0" y="30817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 id="6"/>
          <p:cNvSpPr/>
          <p:nvPr/>
        </p:nvSpPr>
        <p:spPr>
          <a:xfrm flipH="false" flipV="false" rot="0">
            <a:off x="737719" y="2392169"/>
            <a:ext cx="6429375" cy="4114800"/>
          </a:xfrm>
          <a:custGeom>
            <a:avLst/>
            <a:gdLst/>
            <a:ahLst/>
            <a:cxnLst/>
            <a:rect r="r" b="b" t="t" l="l"/>
            <a:pathLst>
              <a:path h="4114800" w="6429375">
                <a:moveTo>
                  <a:pt x="0" y="0"/>
                </a:moveTo>
                <a:lnTo>
                  <a:pt x="6429375" y="0"/>
                </a:lnTo>
                <a:lnTo>
                  <a:pt x="642937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7" id="7"/>
          <p:cNvSpPr txBox="true"/>
          <p:nvPr/>
        </p:nvSpPr>
        <p:spPr>
          <a:xfrm rot="0">
            <a:off x="7597529" y="3978211"/>
            <a:ext cx="8784231" cy="2924812"/>
          </a:xfrm>
          <a:prstGeom prst="rect">
            <a:avLst/>
          </a:prstGeom>
        </p:spPr>
        <p:txBody>
          <a:bodyPr anchor="t" rtlCol="false" tIns="0" lIns="0" bIns="0" rIns="0">
            <a:spAutoFit/>
          </a:bodyPr>
          <a:lstStyle/>
          <a:p>
            <a:pPr algn="ctr">
              <a:lnSpc>
                <a:spcPts val="7480"/>
              </a:lnSpc>
            </a:pPr>
            <a:r>
              <a:rPr lang="en-US" sz="8800">
                <a:solidFill>
                  <a:srgbClr val="FFF5D6"/>
                </a:solidFill>
                <a:latin typeface="TT Phobos Inline"/>
                <a:ea typeface="TT Phobos Inline"/>
                <a:cs typeface="TT Phobos Inline"/>
                <a:sym typeface="TT Phobos Inline"/>
              </a:rPr>
              <a:t>THE VALUE OF HEALTH LITERACY</a:t>
            </a:r>
          </a:p>
        </p:txBody>
      </p:sp>
      <p:sp>
        <p:nvSpPr>
          <p:cNvPr name="TextBox 8" id="8"/>
          <p:cNvSpPr txBox="true"/>
          <p:nvPr/>
        </p:nvSpPr>
        <p:spPr>
          <a:xfrm rot="0">
            <a:off x="7597529" y="7318026"/>
            <a:ext cx="6783555" cy="1571625"/>
          </a:xfrm>
          <a:prstGeom prst="rect">
            <a:avLst/>
          </a:prstGeom>
        </p:spPr>
        <p:txBody>
          <a:bodyPr anchor="t" rtlCol="false" tIns="0" lIns="0" bIns="0" rIns="0">
            <a:spAutoFit/>
          </a:bodyPr>
          <a:lstStyle/>
          <a:p>
            <a:pPr algn="l">
              <a:lnSpc>
                <a:spcPts val="6299"/>
              </a:lnSpc>
            </a:pPr>
            <a:r>
              <a:rPr lang="en-US" sz="4500">
                <a:solidFill>
                  <a:srgbClr val="FFF5D6"/>
                </a:solidFill>
                <a:latin typeface="TT Phobos"/>
                <a:ea typeface="TT Phobos"/>
                <a:cs typeface="TT Phobos"/>
                <a:sym typeface="TT Phobos"/>
              </a:rPr>
              <a:t>Sorensen et al (2012)</a:t>
            </a:r>
          </a:p>
          <a:p>
            <a:pPr algn="l">
              <a:lnSpc>
                <a:spcPts val="6299"/>
              </a:lnSpc>
            </a:pPr>
            <a:r>
              <a:rPr lang="en-US" sz="4500">
                <a:solidFill>
                  <a:srgbClr val="FFF5D6"/>
                </a:solidFill>
                <a:latin typeface="TT Phobos"/>
                <a:ea typeface="TT Phobos"/>
                <a:cs typeface="TT Phobos"/>
                <a:sym typeface="TT Phobos"/>
              </a:rPr>
              <a:t>Brennan et al (2020)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DAGSbpra5ac</dc:identifier>
  <dcterms:modified xsi:type="dcterms:W3CDTF">2011-08-01T06:04:30Z</dcterms:modified>
  <cp:revision>1</cp:revision>
  <dc:title>SCC MLA Presentation</dc:title>
</cp:coreProperties>
</file>